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ov" ContentType="video/unknown"/>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1.jpeg" ContentType="image/jpeg"/>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media2.mov" ContentType="video/unknown"/>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2.jpeg" ContentType="image/jpeg"/>
  <Override PartName="/ppt/media/image3.jpeg" ContentType="image/jpeg"/>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4.jpeg" ContentType="image/jpeg"/>
  <Override PartName="/ppt/notesSlides/notesSlide17.xml" ContentType="application/vnd.openxmlformats-officedocument.presentationml.notesSlide+xml"/>
  <Override PartName="/ppt/media/image5.jpeg" ContentType="image/jpeg"/>
  <Override PartName="/ppt/media/media3.mov" ContentType="video/unknown"/>
  <Override PartName="/ppt/notesSlides/notesSlide18.xml" ContentType="application/vnd.openxmlformats-officedocument.presentationml.notesSlide+xml"/>
  <Override PartName="/ppt/media/image6.jpeg" ContentType="image/jpeg"/>
  <Override PartName="/ppt/notesSlides/notesSlide19.xml" ContentType="application/vnd.openxmlformats-officedocument.presentationml.notesSlide+xml"/>
  <Override PartName="/ppt/media/image7.jpeg" ContentType="image/jpeg"/>
  <Override PartName="/ppt/notesSlides/notesSlide20.xml" ContentType="application/vnd.openxmlformats-officedocument.presentationml.notesSlide+xml"/>
  <Override PartName="/ppt/media/image8.jpeg" ContentType="image/jpeg"/>
  <Override PartName="/ppt/media/image9.jpeg" ContentType="image/jpeg"/>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10.jpeg" ContentType="image/jpeg"/>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image11.jpeg" ContentType="image/jpeg"/>
  <Override PartName="/ppt/notesSlides/notesSlide26.xml" ContentType="application/vnd.openxmlformats-officedocument.presentationml.notesSlide+xml"/>
  <Override PartName="/ppt/notesSlides/notesSlide27.xml" ContentType="application/vnd.openxmlformats-officedocument.presentationml.notesSlide+xml"/>
  <Override PartName="/ppt/media/image12.jpeg" ContentType="image/jpeg"/>
  <Override PartName="/ppt/notesSlides/notesSlide28.xml" ContentType="application/vnd.openxmlformats-officedocument.presentationml.notesSlide+xml"/>
  <Override PartName="/ppt/media/image13.jpeg" ContentType="image/jpeg"/>
  <Override PartName="/ppt/media/image14.jpeg" ContentType="image/jpeg"/>
  <Override PartName="/ppt/notesSlides/notesSlide29.xml" ContentType="application/vnd.openxmlformats-officedocument.presentationml.notesSlide+xml"/>
  <Override PartName="/ppt/media/image15.jpeg" ContentType="image/jpeg"/>
  <Override PartName="/ppt/notesSlides/notesSlide30.xml" ContentType="application/vnd.openxmlformats-officedocument.presentationml.notesSlide+xml"/>
  <Override PartName="/ppt/media/media1.mp4" ContentType="video/unknown"/>
  <Override PartName="/ppt/notesSlides/notesSlide31.xml" ContentType="application/vnd.openxmlformats-officedocument.presentationml.notesSlide+xml"/>
  <Override PartName="/ppt/media/image16.jpeg" ContentType="image/jpeg"/>
  <Override PartName="/ppt/media/image17.jpeg" ContentType="image/jpeg"/>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media/image18.jpeg" ContentType="image/jpeg"/>
  <Override PartName="/ppt/notesSlides/notesSlide35.xml" ContentType="application/vnd.openxmlformats-officedocument.presentationml.notesSlide+xml"/>
  <Override PartName="/ppt/media/image19.jpeg" ContentType="image/jpeg"/>
  <Override PartName="/ppt/notesSlides/notesSlide36.xml" ContentType="application/vnd.openxmlformats-officedocument.presentationml.notesSlide+xml"/>
  <Override PartName="/ppt/media/media4.mov" ContentType="video/unknown"/>
  <Override PartName="/ppt/media/media5.mov" ContentType="video/unknown"/>
  <Override PartName="/ppt/notesSlides/notesSlide37.xml" ContentType="application/vnd.openxmlformats-officedocument.presentationml.notesSlide+xml"/>
  <Override PartName="/ppt/media/image20.jpeg" ContentType="image/jpeg"/>
  <Override PartName="/ppt/media/image21.jpeg" ContentType="image/jpeg"/>
  <Override PartName="/ppt/media/image22.jpeg" ContentType="image/jpeg"/>
  <Override PartName="/ppt/notesSlides/notesSlide38.xml" ContentType="application/vnd.openxmlformats-officedocument.presentationml.notesSlide+xml"/>
  <Override PartName="/ppt/media/image23.jpeg" ContentType="image/jpeg"/>
  <Override PartName="/ppt/notesSlides/notesSlide39.xml" ContentType="application/vnd.openxmlformats-officedocument.presentationml.notesSlide+xml"/>
  <Override PartName="/ppt/media/image24.jpeg" ContentType="image/jpeg"/>
  <Override PartName="/ppt/media/image25.jpeg" ContentType="image/jpeg"/>
  <Override PartName="/ppt/notesSlides/notesSlide40.xml" ContentType="application/vnd.openxmlformats-officedocument.presentationml.notesSlide+xml"/>
  <Override PartName="/ppt/media/image26.jpeg" ContentType="image/jpeg"/>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media/image27.jpeg" ContentType="image/jpeg"/>
  <Override PartName="/ppt/notesSlides/notesSlide44.xml" ContentType="application/vnd.openxmlformats-officedocument.presentationml.notesSlide+xml"/>
  <Override PartName="/ppt/media/image28.jpeg" ContentType="image/jpeg"/>
  <Override PartName="/ppt/notesSlides/notesSlide45.xml" ContentType="application/vnd.openxmlformats-officedocument.presentationml.notesSlide+xml"/>
  <Override PartName="/ppt/media/image29.jpeg" ContentType="image/jpeg"/>
  <Override PartName="/ppt/notesSlides/notesSlide46.xml" ContentType="application/vnd.openxmlformats-officedocument.presentationml.notesSlide+xml"/>
  <Override PartName="/ppt/media/image30.jpeg" ContentType="image/jpeg"/>
  <Override PartName="/ppt/notesSlides/notesSlide47.xml" ContentType="application/vnd.openxmlformats-officedocument.presentationml.notesSlide+xml"/>
  <Override PartName="/ppt/media/image31.jpeg" ContentType="image/jpeg"/>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media/image32.jpeg" ContentType="image/jpeg"/>
  <Override PartName="/ppt/notesSlides/notesSlide52.xml" ContentType="application/vnd.openxmlformats-officedocument.presentationml.notesSlide+xml"/>
  <Override PartName="/ppt/media/image33.jpeg" ContentType="image/jpeg"/>
  <Override PartName="/ppt/notesSlides/notesSlide53.xml" ContentType="application/vnd.openxmlformats-officedocument.presentationml.notesSlide+xml"/>
  <Override PartName="/ppt/media/media6.mov" ContentType="video/unknown"/>
  <Override PartName="/ppt/notesSlides/notesSlide54.xml" ContentType="application/vnd.openxmlformats-officedocument.presentationml.notesSlide+xml"/>
  <Override PartName="/ppt/notesSlides/notesSlide55.xml" ContentType="application/vnd.openxmlformats-officedocument.presentationml.notesSlide+xml"/>
  <Override PartName="/ppt/media/image34.jpeg" ContentType="image/jpeg"/>
  <Override PartName="/ppt/notesSlides/notesSlide56.xml" ContentType="application/vnd.openxmlformats-officedocument.presentationml.notesSlide+xml"/>
  <Override PartName="/ppt/media/media7.mov" ContentType="video/unknown"/>
  <Override PartName="/ppt/notesSlides/notesSlide57.xml" ContentType="application/vnd.openxmlformats-officedocument.presentationml.notesSlide+xml"/>
  <Override PartName="/ppt/notesSlides/notesSlide58.xml" ContentType="application/vnd.openxmlformats-officedocument.presentationml.notesSlide+xml"/>
  <Override PartName="/ppt/media/image35.jpeg" ContentType="image/jpeg"/>
  <Override PartName="/ppt/notesSlides/notesSlide59.xml" ContentType="application/vnd.openxmlformats-officedocument.presentationml.notesSlide+xml"/>
  <Override PartName="/ppt/media/image36.jpeg" ContentType="image/jpeg"/>
  <Override PartName="/ppt/notesSlides/notesSlide60.xml" ContentType="application/vnd.openxmlformats-officedocument.presentationml.notesSlide+xml"/>
  <Override PartName="/ppt/notesSlides/notesSlide61.xml" ContentType="application/vnd.openxmlformats-officedocument.presentationml.notesSlide+xml"/>
  <Override PartName="/ppt/media/image37.jpeg" ContentType="image/jpeg"/>
  <Override PartName="/ppt/notesSlides/notesSlide62.xml" ContentType="application/vnd.openxmlformats-officedocument.presentationml.notesSlide+xml"/>
  <Override PartName="/ppt/media/image38.jpeg" ContentType="image/jpeg"/>
  <Override PartName="/ppt/media/image39.jpeg" ContentType="image/jpeg"/>
  <Override PartName="/ppt/notesSlides/notesSlide63.xml" ContentType="application/vnd.openxmlformats-officedocument.presentationml.notesSlide+xml"/>
  <Override PartName="/ppt/notesSlides/notesSlide64.xml" ContentType="application/vnd.openxmlformats-officedocument.presentationml.notesSlide+xml"/>
  <Override PartName="/ppt/media/image40.jpeg" ContentType="image/jpeg"/>
  <Override PartName="/ppt/notesSlides/notesSlide65.xml" ContentType="application/vnd.openxmlformats-officedocument.presentationml.notesSlide+xml"/>
  <Override PartName="/ppt/media/image41.jpeg" ContentType="image/jpeg"/>
  <Override PartName="/ppt/notesSlides/notesSlide66.xml" ContentType="application/vnd.openxmlformats-officedocument.presentationml.notesSlide+xml"/>
  <Override PartName="/ppt/media/image42.jpeg" ContentType="image/jpeg"/>
  <Override PartName="/ppt/media/image43.jpeg" ContentType="image/jpeg"/>
  <Override PartName="/ppt/notesSlides/notesSlide67.xml" ContentType="application/vnd.openxmlformats-officedocument.presentationml.notesSlide+xml"/>
  <Override PartName="/ppt/media/image44.jpeg" ContentType="image/jpeg"/>
  <Override PartName="/ppt/notesSlides/notesSlide68.xml" ContentType="application/vnd.openxmlformats-officedocument.presentationml.notesSlide+xml"/>
  <Override PartName="/ppt/media/image45.jpeg" ContentType="image/jpeg"/>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media/image46.jpeg" ContentType="image/jpeg"/>
  <Override PartName="/ppt/notesSlides/notesSlide79.xml" ContentType="application/vnd.openxmlformats-officedocument.presentationml.notesSlide+xml"/>
  <Override PartName="/ppt/media/media8.mov" ContentType="video/unknown"/>
  <Override PartName="/ppt/media/media9.mov" ContentType="video/unknown"/>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media/media10.mov" ContentType="video/unknown"/>
  <Override PartName="/ppt/notesSlides/notesSlide88.xml" ContentType="application/vnd.openxmlformats-officedocument.presentationml.notesSlide+xml"/>
  <Override PartName="/ppt/notesSlides/notesSlide89.xml" ContentType="application/vnd.openxmlformats-officedocument.presentationml.notesSlide+xml"/>
  <Override PartName="/ppt/media/image47.jpeg" ContentType="image/jpeg"/>
  <Override PartName="/ppt/media/image48.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40640" marR="40640" indent="0" algn="ctr" defTabSz="9144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
          <a:solidFill>
            <a:schemeClr val="accent3">
              <a:lumOff val="44000"/>
            </a:schemeClr>
          </a:solidFill>
        </a:uFill>
        <a:latin typeface="Arial"/>
        <a:ea typeface="Arial"/>
        <a:cs typeface="Arial"/>
        <a:sym typeface="Arial"/>
      </a:defRPr>
    </a:lvl1pPr>
    <a:lvl2pPr marL="40640" marR="40640" indent="342900" algn="ctr" defTabSz="9144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
          <a:solidFill>
            <a:schemeClr val="accent3">
              <a:lumOff val="44000"/>
            </a:schemeClr>
          </a:solidFill>
        </a:uFill>
        <a:latin typeface="Arial"/>
        <a:ea typeface="Arial"/>
        <a:cs typeface="Arial"/>
        <a:sym typeface="Arial"/>
      </a:defRPr>
    </a:lvl2pPr>
    <a:lvl3pPr marL="40640" marR="40640" indent="685800" algn="ctr" defTabSz="9144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
          <a:solidFill>
            <a:schemeClr val="accent3">
              <a:lumOff val="44000"/>
            </a:schemeClr>
          </a:solidFill>
        </a:uFill>
        <a:latin typeface="Arial"/>
        <a:ea typeface="Arial"/>
        <a:cs typeface="Arial"/>
        <a:sym typeface="Arial"/>
      </a:defRPr>
    </a:lvl3pPr>
    <a:lvl4pPr marL="40640" marR="40640" indent="1028700" algn="ctr" defTabSz="9144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
          <a:solidFill>
            <a:schemeClr val="accent3">
              <a:lumOff val="44000"/>
            </a:schemeClr>
          </a:solidFill>
        </a:uFill>
        <a:latin typeface="Arial"/>
        <a:ea typeface="Arial"/>
        <a:cs typeface="Arial"/>
        <a:sym typeface="Arial"/>
      </a:defRPr>
    </a:lvl4pPr>
    <a:lvl5pPr marL="40640" marR="40640" indent="1371600" algn="ctr" defTabSz="9144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
          <a:solidFill>
            <a:schemeClr val="accent3">
              <a:lumOff val="44000"/>
            </a:schemeClr>
          </a:solidFill>
        </a:uFill>
        <a:latin typeface="Arial"/>
        <a:ea typeface="Arial"/>
        <a:cs typeface="Arial"/>
        <a:sym typeface="Arial"/>
      </a:defRPr>
    </a:lvl5pPr>
    <a:lvl6pPr marL="40640" marR="40640" indent="1714500" algn="ctr" defTabSz="9144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
          <a:solidFill>
            <a:schemeClr val="accent3">
              <a:lumOff val="44000"/>
            </a:schemeClr>
          </a:solidFill>
        </a:uFill>
        <a:latin typeface="Arial"/>
        <a:ea typeface="Arial"/>
        <a:cs typeface="Arial"/>
        <a:sym typeface="Arial"/>
      </a:defRPr>
    </a:lvl6pPr>
    <a:lvl7pPr marL="40640" marR="40640" indent="2057400" algn="ctr" defTabSz="9144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
          <a:solidFill>
            <a:schemeClr val="accent3">
              <a:lumOff val="44000"/>
            </a:schemeClr>
          </a:solidFill>
        </a:uFill>
        <a:latin typeface="Arial"/>
        <a:ea typeface="Arial"/>
        <a:cs typeface="Arial"/>
        <a:sym typeface="Arial"/>
      </a:defRPr>
    </a:lvl7pPr>
    <a:lvl8pPr marL="40640" marR="40640" indent="2400300" algn="ctr" defTabSz="9144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
          <a:solidFill>
            <a:schemeClr val="accent3">
              <a:lumOff val="44000"/>
            </a:schemeClr>
          </a:solidFill>
        </a:uFill>
        <a:latin typeface="Arial"/>
        <a:ea typeface="Arial"/>
        <a:cs typeface="Arial"/>
        <a:sym typeface="Arial"/>
      </a:defRPr>
    </a:lvl8pPr>
    <a:lvl9pPr marL="40640" marR="40640" indent="2743200" algn="ctr" defTabSz="9144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
          <a:solidFill>
            <a:schemeClr val="accent3">
              <a:lumOff val="44000"/>
            </a:schemeClr>
          </a:solidFill>
        </a:u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n">
        <a:font>
          <a:latin typeface="Century Gothic"/>
          <a:ea typeface="Century Gothic"/>
          <a:cs typeface="Century Gothic"/>
        </a:font>
        <a:srgbClr val="000000"/>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rgbClr val="D1F4FD"/>
          </a:solidFill>
        </a:fill>
      </a:tcStyle>
    </a:wholeTbl>
    <a:band2H>
      <a:tcTxStyle b="def" i="def"/>
      <a:tcStyle>
        <a:tcBdr/>
        <a:fill>
          <a:solidFill>
            <a:srgbClr val="E9FAFE"/>
          </a:solidFill>
        </a:fill>
      </a:tcStyle>
    </a:band2H>
    <a:firstCol>
      <a:tcTxStyle b="on" i="on">
        <a:font>
          <a:latin typeface="Century Gothic"/>
          <a:ea typeface="Century Gothic"/>
          <a:cs typeface="Century Gothic"/>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1"/>
          </a:solidFill>
        </a:fill>
      </a:tcStyle>
    </a:firstCol>
    <a:lastRow>
      <a:tcTxStyle b="on" i="on">
        <a:font>
          <a:latin typeface="Century Gothic"/>
          <a:ea typeface="Century Gothic"/>
          <a:cs typeface="Century Gothic"/>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381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1"/>
          </a:solidFill>
        </a:fill>
      </a:tcStyle>
    </a:lastRow>
    <a:firstRow>
      <a:tcTxStyle b="on" i="on">
        <a:font>
          <a:latin typeface="Century Gothic"/>
          <a:ea typeface="Century Gothic"/>
          <a:cs typeface="Century Gothic"/>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381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1"/>
          </a:solidFill>
        </a:fill>
      </a:tcStyle>
    </a:firstRow>
  </a:tblStyle>
  <a:tblStyle styleId="{C7B018BB-80A7-4F77-B60F-C8B233D01FF8}" styleName="">
    <a:tblBg/>
    <a:wholeTbl>
      <a:tcTxStyle b="on" i="on">
        <a:font>
          <a:latin typeface="Century Gothic"/>
          <a:ea typeface="Century Gothic"/>
          <a:cs typeface="Century Gothic"/>
        </a:font>
        <a:srgbClr val="000000"/>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3">
              <a:lumOff val="44000"/>
            </a:schemeClr>
          </a:solidFill>
        </a:fill>
      </a:tcStyle>
    </a:wholeTbl>
    <a:band2H>
      <a:tcTxStyle b="def" i="def"/>
      <a:tcStyle>
        <a:tcBdr/>
        <a:fill>
          <a:solidFill>
            <a:schemeClr val="accent3">
              <a:lumOff val="44000"/>
            </a:schemeClr>
          </a:solidFill>
        </a:fill>
      </a:tcStyle>
    </a:band2H>
    <a:firstCol>
      <a:tcTxStyle b="on" i="on">
        <a:font>
          <a:latin typeface="Century Gothic"/>
          <a:ea typeface="Century Gothic"/>
          <a:cs typeface="Century Gothic"/>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3">
              <a:lumOff val="44000"/>
            </a:schemeClr>
          </a:solidFill>
        </a:fill>
      </a:tcStyle>
    </a:firstCol>
    <a:lastRow>
      <a:tcTxStyle b="on" i="on">
        <a:font>
          <a:latin typeface="Century Gothic"/>
          <a:ea typeface="Century Gothic"/>
          <a:cs typeface="Century Gothic"/>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381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3">
              <a:lumOff val="44000"/>
            </a:schemeClr>
          </a:solidFill>
        </a:fill>
      </a:tcStyle>
    </a:lastRow>
    <a:firstRow>
      <a:tcTxStyle b="on" i="on">
        <a:font>
          <a:latin typeface="Century Gothic"/>
          <a:ea typeface="Century Gothic"/>
          <a:cs typeface="Century Gothic"/>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381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3">
              <a:lumOff val="44000"/>
            </a:schemeClr>
          </a:solidFill>
        </a:fill>
      </a:tcStyle>
    </a:firstRow>
  </a:tblStyle>
  <a:tblStyle styleId="{EEE7283C-3CF3-47DC-8721-378D4A62B228}" styleName="">
    <a:tblBg/>
    <a:wholeTbl>
      <a:tcTxStyle b="on" i="on">
        <a:font>
          <a:latin typeface="Century Gothic"/>
          <a:ea typeface="Century Gothic"/>
          <a:cs typeface="Century Gothic"/>
        </a:font>
        <a:srgbClr val="000000"/>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rgbClr val="CADCEA"/>
          </a:solidFill>
        </a:fill>
      </a:tcStyle>
    </a:wholeTbl>
    <a:band2H>
      <a:tcTxStyle b="def" i="def"/>
      <a:tcStyle>
        <a:tcBdr/>
        <a:fill>
          <a:solidFill>
            <a:srgbClr val="E6EEF5"/>
          </a:solidFill>
        </a:fill>
      </a:tcStyle>
    </a:band2H>
    <a:firstCol>
      <a:tcTxStyle b="on" i="on">
        <a:font>
          <a:latin typeface="Century Gothic"/>
          <a:ea typeface="Century Gothic"/>
          <a:cs typeface="Century Gothic"/>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6"/>
          </a:solidFill>
        </a:fill>
      </a:tcStyle>
    </a:firstCol>
    <a:lastRow>
      <a:tcTxStyle b="on" i="on">
        <a:font>
          <a:latin typeface="Century Gothic"/>
          <a:ea typeface="Century Gothic"/>
          <a:cs typeface="Century Gothic"/>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381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6"/>
          </a:solidFill>
        </a:fill>
      </a:tcStyle>
    </a:lastRow>
    <a:firstRow>
      <a:tcTxStyle b="on" i="on">
        <a:font>
          <a:latin typeface="Century Gothic"/>
          <a:ea typeface="Century Gothic"/>
          <a:cs typeface="Century Gothic"/>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381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chemeClr val="accent6"/>
          </a:solidFill>
        </a:fill>
      </a:tcStyle>
    </a:firstRow>
  </a:tblStyle>
  <a:tblStyle styleId="{CF821DB8-F4EB-4A41-A1BA-3FCAFE7338EE}" styleName="">
    <a:tblBg/>
    <a:wholeTbl>
      <a:tcTxStyle b="on" i="on">
        <a:font>
          <a:latin typeface="Century Gothic"/>
          <a:ea typeface="Century Gothic"/>
          <a:cs typeface="Century Gothic"/>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chemeClr val="accent3">
              <a:lumOff val="44000"/>
            </a:schemeClr>
          </a:solidFill>
        </a:fill>
      </a:tcStyle>
    </a:band2H>
    <a:firstCol>
      <a:tcTxStyle b="on" i="on">
        <a:font>
          <a:latin typeface="Century Gothic"/>
          <a:ea typeface="Century Gothic"/>
          <a:cs typeface="Century Gothic"/>
        </a:font>
        <a:schemeClr val="accent3">
          <a:lumOff val="44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n">
        <a:font>
          <a:latin typeface="Century Gothic"/>
          <a:ea typeface="Century Gothic"/>
          <a:cs typeface="Century Gothic"/>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chemeClr val="accent3">
              <a:lumOff val="44000"/>
            </a:schemeClr>
          </a:solidFill>
        </a:fill>
      </a:tcStyle>
    </a:lastRow>
    <a:firstRow>
      <a:tcTxStyle b="on" i="on">
        <a:font>
          <a:latin typeface="Century Gothic"/>
          <a:ea typeface="Century Gothic"/>
          <a:cs typeface="Century Gothic"/>
        </a:font>
        <a:schemeClr val="accent3">
          <a:lumOff val="44000"/>
        </a:schemeClr>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n">
        <a:font>
          <a:latin typeface="Century Gothic"/>
          <a:ea typeface="Century Gothic"/>
          <a:cs typeface="Century Gothic"/>
        </a:font>
        <a:srgbClr val="000000"/>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rgbClr val="CACACA"/>
          </a:solidFill>
        </a:fill>
      </a:tcStyle>
    </a:wholeTbl>
    <a:band2H>
      <a:tcTxStyle b="def" i="def"/>
      <a:tcStyle>
        <a:tcBdr/>
        <a:fill>
          <a:solidFill>
            <a:srgbClr val="E6E6E6"/>
          </a:solidFill>
        </a:fill>
      </a:tcStyle>
    </a:band2H>
    <a:firstCol>
      <a:tcTxStyle b="on" i="on">
        <a:font>
          <a:latin typeface="Century Gothic"/>
          <a:ea typeface="Century Gothic"/>
          <a:cs typeface="Century Gothic"/>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rgbClr val="000000"/>
          </a:solidFill>
        </a:fill>
      </a:tcStyle>
    </a:firstCol>
    <a:lastRow>
      <a:tcTxStyle b="on" i="on">
        <a:font>
          <a:latin typeface="Century Gothic"/>
          <a:ea typeface="Century Gothic"/>
          <a:cs typeface="Century Gothic"/>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38100" cap="flat">
              <a:solidFill>
                <a:schemeClr val="accent3">
                  <a:lumOff val="44000"/>
                </a:schemeClr>
              </a:solidFill>
              <a:prstDash val="solid"/>
              <a:bevel/>
            </a:ln>
          </a:top>
          <a:bottom>
            <a:ln w="127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rgbClr val="000000"/>
          </a:solidFill>
        </a:fill>
      </a:tcStyle>
    </a:lastRow>
    <a:firstRow>
      <a:tcTxStyle b="on" i="on">
        <a:font>
          <a:latin typeface="Century Gothic"/>
          <a:ea typeface="Century Gothic"/>
          <a:cs typeface="Century Gothic"/>
        </a:font>
        <a:schemeClr val="accent3">
          <a:lumOff val="44000"/>
        </a:schemeClr>
      </a:tcTxStyle>
      <a:tcStyle>
        <a:tcBdr>
          <a:left>
            <a:ln w="12700" cap="flat">
              <a:solidFill>
                <a:schemeClr val="accent3">
                  <a:lumOff val="44000"/>
                </a:schemeClr>
              </a:solidFill>
              <a:prstDash val="solid"/>
              <a:bevel/>
            </a:ln>
          </a:left>
          <a:right>
            <a:ln w="12700" cap="flat">
              <a:solidFill>
                <a:schemeClr val="accent3">
                  <a:lumOff val="44000"/>
                </a:schemeClr>
              </a:solidFill>
              <a:prstDash val="solid"/>
              <a:bevel/>
            </a:ln>
          </a:right>
          <a:top>
            <a:ln w="12700" cap="flat">
              <a:solidFill>
                <a:schemeClr val="accent3">
                  <a:lumOff val="44000"/>
                </a:schemeClr>
              </a:solidFill>
              <a:prstDash val="solid"/>
              <a:bevel/>
            </a:ln>
          </a:top>
          <a:bottom>
            <a:ln w="38100" cap="flat">
              <a:solidFill>
                <a:schemeClr val="accent3">
                  <a:lumOff val="44000"/>
                </a:schemeClr>
              </a:solidFill>
              <a:prstDash val="solid"/>
              <a:bevel/>
            </a:ln>
          </a:bottom>
          <a:insideH>
            <a:ln w="12700" cap="flat">
              <a:solidFill>
                <a:schemeClr val="accent3">
                  <a:lumOff val="44000"/>
                </a:schemeClr>
              </a:solidFill>
              <a:prstDash val="solid"/>
              <a:bevel/>
            </a:ln>
          </a:insideH>
          <a:insideV>
            <a:ln w="12700" cap="flat">
              <a:solidFill>
                <a:schemeClr val="accent3">
                  <a:lumOff val="44000"/>
                </a:schemeClr>
              </a:solidFill>
              <a:prstDash val="solid"/>
              <a:bevel/>
            </a:ln>
          </a:insideV>
        </a:tcBdr>
        <a:fill>
          <a:solidFill>
            <a:srgbClr val="000000"/>
          </a:solidFill>
        </a:fill>
      </a:tcStyle>
    </a:firstRow>
  </a:tblStyle>
  <a:tblStyle styleId="{2708684C-4D16-4618-839F-0558EEFCDFE6}" styleName="">
    <a:tblBg/>
    <a:wholeTbl>
      <a:tcTxStyle b="on" i="on">
        <a:font>
          <a:latin typeface="Century Gothic"/>
          <a:ea typeface="Century Gothic"/>
          <a:cs typeface="Century Gothic"/>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b="def" i="def"/>
      <a:tcStyle>
        <a:tcBdr/>
        <a:fill>
          <a:solidFill>
            <a:schemeClr val="accent3">
              <a:lumOff val="44000"/>
            </a:schemeClr>
          </a:solidFill>
        </a:fill>
      </a:tcStyle>
    </a:band2H>
    <a:firstCol>
      <a:tcTxStyle b="on" i="on">
        <a:font>
          <a:latin typeface="Century Gothic"/>
          <a:ea typeface="Century Gothic"/>
          <a:cs typeface="Century Gothic"/>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Century Gothic"/>
          <a:ea typeface="Century Gothic"/>
          <a:cs typeface="Century Gothic"/>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Century Gothic"/>
          <a:ea typeface="Century Gothic"/>
          <a:cs typeface="Century Gothic"/>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21" name="Shape 121"/>
          <p:cNvSpPr/>
          <p:nvPr>
            <p:ph type="sldImg"/>
          </p:nvPr>
        </p:nvSpPr>
        <p:spPr>
          <a:xfrm>
            <a:off x="1143000" y="685800"/>
            <a:ext cx="4572000" cy="3429000"/>
          </a:xfrm>
          <a:prstGeom prst="rect">
            <a:avLst/>
          </a:prstGeom>
        </p:spPr>
        <p:txBody>
          <a:bodyPr/>
          <a:lstStyle/>
          <a:p>
            <a:pPr/>
          </a:p>
        </p:txBody>
      </p:sp>
      <p:sp>
        <p:nvSpPr>
          <p:cNvPr id="122" name="Shape 12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0.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59.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0.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61.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62.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63.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64.xml.rels><?xml version="1.0" encoding="UTF-8"?>
<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65.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66.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67.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68.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69.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0.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71.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72.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73.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74.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75.xml.rels><?xml version="1.0" encoding="UTF-8"?>
<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Relationships>

</file>

<file path=ppt/notesSlides/_rels/notesSlide76.xml.rels><?xml version="1.0" encoding="UTF-8"?>
<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Relationships>

</file>

<file path=ppt/notesSlides/_rels/notesSlide77.xml.rels><?xml version="1.0" encoding="UTF-8"?>
<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Relationships>

</file>

<file path=ppt/notesSlides/_rels/notesSlide78.xml.rels><?xml version="1.0" encoding="UTF-8"?>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79.xml.rels><?xml version="1.0" encoding="UTF-8"?>
<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0.xml.rels><?xml version="1.0" encoding="UTF-8"?>
<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81.xml.rels><?xml version="1.0" encoding="UTF-8"?>
<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Relationships>

</file>

<file path=ppt/notesSlides/_rels/notesSlide82.xml.rels><?xml version="1.0" encoding="UTF-8"?>
<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Relationships>

</file>

<file path=ppt/notesSlides/_rels/notesSlide83.xml.rels><?xml version="1.0" encoding="UTF-8"?>
<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Relationships>

</file>

<file path=ppt/notesSlides/_rels/notesSlide84.xml.rels><?xml version="1.0" encoding="UTF-8"?>
<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Relationships>

</file>

<file path=ppt/notesSlides/_rels/notesSlide85.xml.rels><?xml version="1.0" encoding="UTF-8"?>
<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Relationships>

</file>

<file path=ppt/notesSlides/_rels/notesSlide86.xml.rels><?xml version="1.0" encoding="UTF-8"?>
<Relationships xmlns="http://schemas.openxmlformats.org/package/2006/relationships"><Relationship Id="rId1" Type="http://schemas.openxmlformats.org/officeDocument/2006/relationships/slide" Target="../slides/slide87.xml"/><Relationship Id="rId2" Type="http://schemas.openxmlformats.org/officeDocument/2006/relationships/notesMaster" Target="../notesMasters/notesMaster1.xml"/></Relationships>

</file>

<file path=ppt/notesSlides/_rels/notesSlide87.xml.rels><?xml version="1.0" encoding="UTF-8"?>
<Relationships xmlns="http://schemas.openxmlformats.org/package/2006/relationships"><Relationship Id="rId1" Type="http://schemas.openxmlformats.org/officeDocument/2006/relationships/slide" Target="../slides/slide88.xml"/><Relationship Id="rId2" Type="http://schemas.openxmlformats.org/officeDocument/2006/relationships/notesMaster" Target="../notesMasters/notesMaster1.xml"/></Relationships>

</file>

<file path=ppt/notesSlides/_rels/notesSlide88.xml.rels><?xml version="1.0" encoding="UTF-8"?>
<Relationships xmlns="http://schemas.openxmlformats.org/package/2006/relationships"><Relationship Id="rId1" Type="http://schemas.openxmlformats.org/officeDocument/2006/relationships/slide" Target="../slides/slide89.xml"/><Relationship Id="rId2" Type="http://schemas.openxmlformats.org/officeDocument/2006/relationships/notesMaster" Target="../notesMasters/notesMaster1.xml"/></Relationships>

</file>

<file path=ppt/notesSlides/_rels/notesSlide89.xml.rels><?xml version="1.0" encoding="UTF-8"?>
<Relationships xmlns="http://schemas.openxmlformats.org/package/2006/relationships"><Relationship Id="rId1" Type="http://schemas.openxmlformats.org/officeDocument/2006/relationships/slide" Target="../slides/slide90.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 name="Shape 128"/>
          <p:cNvSpPr/>
          <p:nvPr>
            <p:ph type="sldImg"/>
          </p:nvPr>
        </p:nvSpPr>
        <p:spPr>
          <a:prstGeom prst="rect">
            <a:avLst/>
          </a:prstGeom>
        </p:spPr>
        <p:txBody>
          <a:bodyPr/>
          <a:lstStyle/>
          <a:p>
            <a:pPr/>
          </a:p>
        </p:txBody>
      </p:sp>
      <p:sp>
        <p:nvSpPr>
          <p:cNvPr id="129" name="Shape 129"/>
          <p:cNvSpPr/>
          <p:nvPr>
            <p:ph type="body" sz="quarter" idx="1"/>
          </p:nvPr>
        </p:nvSpPr>
        <p:spPr>
          <a:prstGeom prst="rect">
            <a:avLst/>
          </a:prstGeom>
        </p:spPr>
        <p:txBody>
          <a:bodyPr/>
          <a:lstStyle/>
          <a:p>
            <a:pPr/>
            <a:r>
              <a:t>Movie of a white blood cell, a neutrophil (polymorphonuclear leukocyte), chasing and catching a bacterium. Surrounded by non-moving red blood cells. From a 16-mm movie taken in the 1950s by Dr. David Rogers at Vanderbilt.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8" name="Shape 198"/>
          <p:cNvSpPr/>
          <p:nvPr>
            <p:ph type="sldImg"/>
          </p:nvPr>
        </p:nvSpPr>
        <p:spPr>
          <a:prstGeom prst="rect">
            <a:avLst/>
          </a:prstGeom>
        </p:spPr>
        <p:txBody>
          <a:bodyPr/>
          <a:lstStyle/>
          <a:p>
            <a:pPr/>
          </a:p>
        </p:txBody>
      </p:sp>
      <p:sp>
        <p:nvSpPr>
          <p:cNvPr id="199" name="Shape 199"/>
          <p:cNvSpPr/>
          <p:nvPr>
            <p:ph type="body" sz="quarter" idx="1"/>
          </p:nvPr>
        </p:nvSpPr>
        <p:spPr>
          <a:prstGeom prst="rect">
            <a:avLst/>
          </a:prstGeom>
        </p:spPr>
        <p:txBody>
          <a:bodyPr/>
          <a:lstStyle/>
          <a:p>
            <a:pPr/>
            <a:r>
              <a:t>Microtubules. Composed of the protein tubulin, an alpha/beta heterodimer. Assemble into hollow tube (hence the name). The tube has polarity - plus and minus ends.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Shape 252"/>
          <p:cNvSpPr/>
          <p:nvPr>
            <p:ph type="sldImg"/>
          </p:nvPr>
        </p:nvSpPr>
        <p:spPr>
          <a:prstGeom prst="rect">
            <a:avLst/>
          </a:prstGeom>
        </p:spPr>
        <p:txBody>
          <a:bodyPr/>
          <a:lstStyle/>
          <a:p>
            <a:pPr/>
          </a:p>
        </p:txBody>
      </p:sp>
      <p:sp>
        <p:nvSpPr>
          <p:cNvPr id="253" name="Shape 253"/>
          <p:cNvSpPr/>
          <p:nvPr>
            <p:ph type="body" sz="quarter" idx="1"/>
          </p:nvPr>
        </p:nvSpPr>
        <p:spPr>
          <a:prstGeom prst="rect">
            <a:avLst/>
          </a:prstGeom>
        </p:spPr>
        <p:txBody>
          <a:bodyPr/>
          <a:lstStyle/>
          <a:p>
            <a:pPr/>
            <a:r>
              <a:t>Microtubule polarity - minus ends at center of cell. Tethered to Centrosome. Generic name is Microtubule Organizing Center - MTOC. Plus ends extend to cell periphery. Note arrangement of alpha and beta subunits of tubulin heterodimer.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Shape 258"/>
          <p:cNvSpPr/>
          <p:nvPr>
            <p:ph type="sldImg"/>
          </p:nvPr>
        </p:nvSpPr>
        <p:spPr>
          <a:prstGeom prst="rect">
            <a:avLst/>
          </a:prstGeom>
        </p:spPr>
        <p:txBody>
          <a:bodyPr/>
          <a:lstStyle/>
          <a:p>
            <a:pPr/>
          </a:p>
        </p:txBody>
      </p:sp>
      <p:sp>
        <p:nvSpPr>
          <p:cNvPr id="259" name="Shape 259"/>
          <p:cNvSpPr/>
          <p:nvPr>
            <p:ph type="body" sz="quarter" idx="1"/>
          </p:nvPr>
        </p:nvSpPr>
        <p:spPr>
          <a:prstGeom prst="rect">
            <a:avLst/>
          </a:prstGeom>
        </p:spPr>
        <p:txBody>
          <a:bodyPr/>
          <a:lstStyle/>
          <a:p>
            <a:pPr/>
            <a:r>
              <a:t>Microtubules are very dynamic in cells, growing and shrinking on the time scale of seconds. Phases of growth and shrinkage. Hit the plasma membrane.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Shape 351"/>
          <p:cNvSpPr/>
          <p:nvPr>
            <p:ph type="sldImg"/>
          </p:nvPr>
        </p:nvSpPr>
        <p:spPr>
          <a:prstGeom prst="rect">
            <a:avLst/>
          </a:prstGeom>
        </p:spPr>
        <p:txBody>
          <a:bodyPr/>
          <a:lstStyle/>
          <a:p>
            <a:pPr/>
          </a:p>
        </p:txBody>
      </p:sp>
      <p:sp>
        <p:nvSpPr>
          <p:cNvPr id="352" name="Shape 352"/>
          <p:cNvSpPr/>
          <p:nvPr>
            <p:ph type="body" sz="quarter" idx="1"/>
          </p:nvPr>
        </p:nvSpPr>
        <p:spPr>
          <a:prstGeom prst="rect">
            <a:avLst/>
          </a:prstGeom>
        </p:spPr>
        <p:txBody>
          <a:bodyPr/>
          <a:lstStyle/>
          <a:p>
            <a:pPr/>
            <a:r>
              <a:t>Mathematical expressions describing the chemical rate equations for how Microtubules grow and shrink. Subunits (tubulin heterodimers) add or leave the Microtubule, but ONLY from the ends, NOT the sides.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3" name="Shape 403"/>
          <p:cNvSpPr/>
          <p:nvPr>
            <p:ph type="sldImg"/>
          </p:nvPr>
        </p:nvSpPr>
        <p:spPr>
          <a:prstGeom prst="rect">
            <a:avLst/>
          </a:prstGeom>
        </p:spPr>
        <p:txBody>
          <a:bodyPr/>
          <a:lstStyle/>
          <a:p>
            <a:pPr/>
          </a:p>
        </p:txBody>
      </p:sp>
      <p:sp>
        <p:nvSpPr>
          <p:cNvPr id="404" name="Shape 404"/>
          <p:cNvSpPr/>
          <p:nvPr>
            <p:ph type="body" sz="quarter" idx="1"/>
          </p:nvPr>
        </p:nvSpPr>
        <p:spPr>
          <a:prstGeom prst="rect">
            <a:avLst/>
          </a:prstGeom>
        </p:spPr>
        <p:txBody>
          <a:bodyPr/>
          <a:lstStyle/>
          <a:p>
            <a:pPr/>
            <a:r>
              <a:t>Microtubule plus and minus ends grow and shrink at different rates. Experiments can measure the rate constants.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7" name="Shape 477"/>
          <p:cNvSpPr/>
          <p:nvPr>
            <p:ph type="sldImg"/>
          </p:nvPr>
        </p:nvSpPr>
        <p:spPr>
          <a:prstGeom prst="rect">
            <a:avLst/>
          </a:prstGeom>
        </p:spPr>
        <p:txBody>
          <a:bodyPr/>
          <a:lstStyle/>
          <a:p>
            <a:pPr/>
          </a:p>
        </p:txBody>
      </p:sp>
      <p:sp>
        <p:nvSpPr>
          <p:cNvPr id="478" name="Shape 478"/>
          <p:cNvSpPr/>
          <p:nvPr>
            <p:ph type="body" sz="quarter" idx="1"/>
          </p:nvPr>
        </p:nvSpPr>
        <p:spPr>
          <a:prstGeom prst="rect">
            <a:avLst/>
          </a:prstGeom>
        </p:spPr>
        <p:txBody>
          <a:bodyPr/>
          <a:lstStyle/>
          <a:p>
            <a:pPr/>
            <a:r>
              <a:t>Tubulin has bound nucleotide - GTP or GDP. Subunit in solution has GTP, exchanges with free GTP. After adding to Microtubule, the GTP hydrolyzes to GDP, and the nucleotide does NOT exchange with free GTP.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8" name="Shape 518"/>
          <p:cNvSpPr/>
          <p:nvPr>
            <p:ph type="sldImg"/>
          </p:nvPr>
        </p:nvSpPr>
        <p:spPr>
          <a:prstGeom prst="rect">
            <a:avLst/>
          </a:prstGeom>
        </p:spPr>
        <p:txBody>
          <a:bodyPr/>
          <a:lstStyle/>
          <a:p>
            <a:pPr/>
          </a:p>
        </p:txBody>
      </p:sp>
      <p:sp>
        <p:nvSpPr>
          <p:cNvPr id="519" name="Shape 519"/>
          <p:cNvSpPr/>
          <p:nvPr>
            <p:ph type="body" sz="quarter" idx="1"/>
          </p:nvPr>
        </p:nvSpPr>
        <p:spPr>
          <a:prstGeom prst="rect">
            <a:avLst/>
          </a:prstGeom>
        </p:spPr>
        <p:txBody>
          <a:bodyPr/>
          <a:lstStyle/>
          <a:p>
            <a:pPr/>
            <a:r>
              <a:t>Important implication of GTP hydrolysis. Microtubules with GTP subunits tend to polymerize, Microtubules with GDP subunits tend to depolymerize. The end is the critical location.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1" name="Shape 531"/>
          <p:cNvSpPr/>
          <p:nvPr>
            <p:ph type="sldImg"/>
          </p:nvPr>
        </p:nvSpPr>
        <p:spPr>
          <a:prstGeom prst="rect">
            <a:avLst/>
          </a:prstGeom>
        </p:spPr>
        <p:txBody>
          <a:bodyPr/>
          <a:lstStyle/>
          <a:p>
            <a:pPr/>
          </a:p>
        </p:txBody>
      </p:sp>
      <p:sp>
        <p:nvSpPr>
          <p:cNvPr id="532" name="Shape 532"/>
          <p:cNvSpPr/>
          <p:nvPr>
            <p:ph type="body" sz="quarter" idx="1"/>
          </p:nvPr>
        </p:nvSpPr>
        <p:spPr>
          <a:prstGeom prst="rect">
            <a:avLst/>
          </a:prstGeom>
        </p:spPr>
        <p:txBody>
          <a:bodyPr/>
          <a:lstStyle/>
          <a:p>
            <a:pPr/>
            <a:r>
              <a:t>Implication =&gt; “Dynamic Instability” of Microtubules. Plus ends grow slowly for a period of time, then switch and shrink rapidly. Amazing finding that shocked the field at the time of its initial observation. Individual Microtubules in solution or in a cell all behave independently of each other.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0" name="Shape 540"/>
          <p:cNvSpPr/>
          <p:nvPr>
            <p:ph type="sldImg"/>
          </p:nvPr>
        </p:nvSpPr>
        <p:spPr>
          <a:prstGeom prst="rect">
            <a:avLst/>
          </a:prstGeom>
        </p:spPr>
        <p:txBody>
          <a:bodyPr/>
          <a:lstStyle/>
          <a:p>
            <a:pPr/>
          </a:p>
        </p:txBody>
      </p:sp>
      <p:sp>
        <p:nvSpPr>
          <p:cNvPr id="541" name="Shape 541"/>
          <p:cNvSpPr/>
          <p:nvPr>
            <p:ph type="body" sz="quarter" idx="1"/>
          </p:nvPr>
        </p:nvSpPr>
        <p:spPr>
          <a:prstGeom prst="rect">
            <a:avLst/>
          </a:prstGeom>
        </p:spPr>
        <p:txBody>
          <a:bodyPr/>
          <a:lstStyle/>
          <a:p>
            <a:pPr/>
            <a:r>
              <a:t>Dynamic Instability. Growing phase ends with “catastrophe” - pause followed by shrinking. Shrinking phase ends with “rescue” - pause followed by growth. Molecular basis for catastrophe and rescue, especially the pauses, is not properly understood - active area of research.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7" name="Shape 547"/>
          <p:cNvSpPr/>
          <p:nvPr>
            <p:ph type="sldImg"/>
          </p:nvPr>
        </p:nvSpPr>
        <p:spPr>
          <a:prstGeom prst="rect">
            <a:avLst/>
          </a:prstGeom>
        </p:spPr>
        <p:txBody>
          <a:bodyPr/>
          <a:lstStyle/>
          <a:p>
            <a:pPr/>
          </a:p>
        </p:txBody>
      </p:sp>
      <p:sp>
        <p:nvSpPr>
          <p:cNvPr id="548" name="Shape 548"/>
          <p:cNvSpPr/>
          <p:nvPr>
            <p:ph type="body" sz="quarter" idx="1"/>
          </p:nvPr>
        </p:nvSpPr>
        <p:spPr>
          <a:prstGeom prst="rect">
            <a:avLst/>
          </a:prstGeom>
        </p:spPr>
        <p:txBody>
          <a:bodyPr/>
          <a:lstStyle/>
          <a:p>
            <a:pPr/>
            <a:r>
              <a:t>Examples of Dynamic Instability in cells.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 name="Shape 134"/>
          <p:cNvSpPr/>
          <p:nvPr>
            <p:ph type="sldImg"/>
          </p:nvPr>
        </p:nvSpPr>
        <p:spPr>
          <a:prstGeom prst="rect">
            <a:avLst/>
          </a:prstGeom>
        </p:spPr>
        <p:txBody>
          <a:bodyPr/>
          <a:lstStyle/>
          <a:p>
            <a:pPr/>
          </a:p>
        </p:txBody>
      </p:sp>
      <p:sp>
        <p:nvSpPr>
          <p:cNvPr id="135" name="Shape 135"/>
          <p:cNvSpPr/>
          <p:nvPr>
            <p:ph type="body" sz="quarter" idx="1"/>
          </p:nvPr>
        </p:nvSpPr>
        <p:spPr>
          <a:prstGeom prst="rect">
            <a:avLst/>
          </a:prstGeom>
        </p:spPr>
        <p:txBody>
          <a:bodyPr/>
          <a:lstStyle/>
          <a:p>
            <a:pPr/>
            <a:r>
              <a:t>Outline of topics discussed today (and extending into the next lecture, fyi). We will end on time, and we will break in the middle.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9" name="Shape 559"/>
          <p:cNvSpPr/>
          <p:nvPr>
            <p:ph type="sldImg"/>
          </p:nvPr>
        </p:nvSpPr>
        <p:spPr>
          <a:prstGeom prst="rect">
            <a:avLst/>
          </a:prstGeom>
        </p:spPr>
        <p:txBody>
          <a:bodyPr/>
          <a:lstStyle/>
          <a:p>
            <a:pPr/>
          </a:p>
        </p:txBody>
      </p:sp>
      <p:sp>
        <p:nvSpPr>
          <p:cNvPr id="560" name="Shape 560"/>
          <p:cNvSpPr/>
          <p:nvPr>
            <p:ph type="body" sz="quarter" idx="1"/>
          </p:nvPr>
        </p:nvSpPr>
        <p:spPr>
          <a:prstGeom prst="rect">
            <a:avLst/>
          </a:prstGeom>
        </p:spPr>
        <p:txBody>
          <a:bodyPr/>
          <a:lstStyle/>
          <a:p>
            <a:pPr/>
            <a:r>
              <a:t>Centrosome function - create (nucleate) new Microtubules from subunits. Hold onto the minus ends, while the plus ends grow out. Uses an unusual form of tubulin - gamma.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6" name="Shape 566"/>
          <p:cNvSpPr/>
          <p:nvPr>
            <p:ph type="sldImg"/>
          </p:nvPr>
        </p:nvSpPr>
        <p:spPr>
          <a:prstGeom prst="rect">
            <a:avLst/>
          </a:prstGeom>
        </p:spPr>
        <p:txBody>
          <a:bodyPr/>
          <a:lstStyle/>
          <a:p>
            <a:pPr/>
          </a:p>
        </p:txBody>
      </p:sp>
      <p:sp>
        <p:nvSpPr>
          <p:cNvPr id="567" name="Shape 567"/>
          <p:cNvSpPr/>
          <p:nvPr>
            <p:ph type="body" sz="quarter" idx="1"/>
          </p:nvPr>
        </p:nvSpPr>
        <p:spPr>
          <a:prstGeom prst="rect">
            <a:avLst/>
          </a:prstGeom>
        </p:spPr>
        <p:txBody>
          <a:bodyPr/>
          <a:lstStyle/>
          <a:p>
            <a:pPr/>
            <a:r>
              <a:t>Centrosomes are composed of two “centrioles” surrounded by amorphous “pericentriolar material (PCM).” Centrioles are composed of microtubules, in a highly stereotypical structure. Minus ends of Microtubules are nucleated by the amorphous PCM.</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2" name="Shape 572"/>
          <p:cNvSpPr/>
          <p:nvPr>
            <p:ph type="sldImg"/>
          </p:nvPr>
        </p:nvSpPr>
        <p:spPr>
          <a:prstGeom prst="rect">
            <a:avLst/>
          </a:prstGeom>
        </p:spPr>
        <p:txBody>
          <a:bodyPr/>
          <a:lstStyle/>
          <a:p>
            <a:pPr/>
          </a:p>
        </p:txBody>
      </p:sp>
      <p:sp>
        <p:nvSpPr>
          <p:cNvPr id="573" name="Shape 573"/>
          <p:cNvSpPr/>
          <p:nvPr>
            <p:ph type="body" sz="quarter" idx="1"/>
          </p:nvPr>
        </p:nvSpPr>
        <p:spPr>
          <a:prstGeom prst="rect">
            <a:avLst/>
          </a:prstGeom>
        </p:spPr>
        <p:txBody>
          <a:bodyPr/>
          <a:lstStyle/>
          <a:p>
            <a:pPr/>
            <a:r>
              <a:t>One cell has one (and only one) centrosome, which has two centrioles inside it. During cell division, the centrosome duplicates itself. Each of the centrioles stays intact, and each of these “mother” centrioles gives rise to a new “daughter” centriole. </a:t>
            </a:r>
          </a:p>
          <a:p>
            <a:pPr/>
            <a:r>
              <a:t>Example of “epigenetic” information - daughter centriole assembled from new components. On their own, this would take days to years to occur. Instead, it happens within seconds because (in some mysterious way), the structure of the mother centriole is read and followed.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8" name="Shape 578"/>
          <p:cNvSpPr/>
          <p:nvPr>
            <p:ph type="sldImg"/>
          </p:nvPr>
        </p:nvSpPr>
        <p:spPr>
          <a:prstGeom prst="rect">
            <a:avLst/>
          </a:prstGeom>
        </p:spPr>
        <p:txBody>
          <a:bodyPr/>
          <a:lstStyle/>
          <a:p>
            <a:pPr/>
          </a:p>
        </p:txBody>
      </p:sp>
      <p:sp>
        <p:nvSpPr>
          <p:cNvPr id="579" name="Shape 579"/>
          <p:cNvSpPr/>
          <p:nvPr>
            <p:ph type="body" sz="quarter" idx="1"/>
          </p:nvPr>
        </p:nvSpPr>
        <p:spPr>
          <a:prstGeom prst="rect">
            <a:avLst/>
          </a:prstGeom>
        </p:spPr>
        <p:txBody>
          <a:bodyPr/>
          <a:lstStyle/>
          <a:p>
            <a:pPr/>
            <a:r>
              <a:t>Drugs that target Microtubules. Long history, diverse disease, many natural products.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4" name="Shape 584"/>
          <p:cNvSpPr/>
          <p:nvPr>
            <p:ph type="sldImg"/>
          </p:nvPr>
        </p:nvSpPr>
        <p:spPr>
          <a:prstGeom prst="rect">
            <a:avLst/>
          </a:prstGeom>
        </p:spPr>
        <p:txBody>
          <a:bodyPr/>
          <a:lstStyle/>
          <a:p>
            <a:pPr/>
          </a:p>
        </p:txBody>
      </p:sp>
      <p:sp>
        <p:nvSpPr>
          <p:cNvPr id="585" name="Shape 585"/>
          <p:cNvSpPr/>
          <p:nvPr>
            <p:ph type="body" sz="quarter" idx="1"/>
          </p:nvPr>
        </p:nvSpPr>
        <p:spPr>
          <a:prstGeom prst="rect">
            <a:avLst/>
          </a:prstGeom>
        </p:spPr>
        <p:txBody>
          <a:bodyPr/>
          <a:lstStyle/>
          <a:p>
            <a:pPr/>
            <a:r>
              <a:t>Actin. Subunit is a monomer. Each one binds one ATP. How does that contrast w/ Microtubules?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4" name="Shape 594"/>
          <p:cNvSpPr/>
          <p:nvPr>
            <p:ph type="sldImg"/>
          </p:nvPr>
        </p:nvSpPr>
        <p:spPr>
          <a:prstGeom prst="rect">
            <a:avLst/>
          </a:prstGeom>
        </p:spPr>
        <p:txBody>
          <a:bodyPr/>
          <a:lstStyle/>
          <a:p>
            <a:pPr/>
          </a:p>
        </p:txBody>
      </p:sp>
      <p:sp>
        <p:nvSpPr>
          <p:cNvPr id="595" name="Shape 595"/>
          <p:cNvSpPr/>
          <p:nvPr>
            <p:ph type="body" sz="quarter" idx="1"/>
          </p:nvPr>
        </p:nvSpPr>
        <p:spPr>
          <a:prstGeom prst="rect">
            <a:avLst/>
          </a:prstGeom>
        </p:spPr>
        <p:txBody>
          <a:bodyPr/>
          <a:lstStyle/>
          <a:p>
            <a:pPr/>
            <a:r>
              <a:t>Actin subunits assemble into actin filaments. Subunit arrangement has helical symmetry, but not a tube. Resembles two strands of beads on strings. Aside - actin filaments are sometimes called “microfilaments” in cells, when one is not sure if they are composed of actin.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1" name="Shape 601"/>
          <p:cNvSpPr/>
          <p:nvPr>
            <p:ph type="sldImg"/>
          </p:nvPr>
        </p:nvSpPr>
        <p:spPr>
          <a:prstGeom prst="rect">
            <a:avLst/>
          </a:prstGeom>
        </p:spPr>
        <p:txBody>
          <a:bodyPr/>
          <a:lstStyle/>
          <a:p>
            <a:pPr/>
          </a:p>
        </p:txBody>
      </p:sp>
      <p:sp>
        <p:nvSpPr>
          <p:cNvPr id="602" name="Shape 602"/>
          <p:cNvSpPr/>
          <p:nvPr>
            <p:ph type="body" sz="quarter" idx="1"/>
          </p:nvPr>
        </p:nvSpPr>
        <p:spPr>
          <a:prstGeom prst="rect">
            <a:avLst/>
          </a:prstGeom>
        </p:spPr>
        <p:txBody>
          <a:bodyPr/>
          <a:lstStyle/>
          <a:p>
            <a:pPr/>
            <a:r>
              <a:t>Actin monomers in solution have bound ATP, which exchanges with free ATP. After adding to the filament, the ATP hydrolyzes to ADP, after a short while. The nucleotide bound to the subunit in the filament does NOT exchange. How does this compare to Microtubules?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8" name="Shape 608"/>
          <p:cNvSpPr/>
          <p:nvPr>
            <p:ph type="sldImg"/>
          </p:nvPr>
        </p:nvSpPr>
        <p:spPr>
          <a:prstGeom prst="rect">
            <a:avLst/>
          </a:prstGeom>
        </p:spPr>
        <p:txBody>
          <a:bodyPr/>
          <a:lstStyle/>
          <a:p>
            <a:pPr/>
          </a:p>
        </p:txBody>
      </p:sp>
      <p:sp>
        <p:nvSpPr>
          <p:cNvPr id="609" name="Shape 609"/>
          <p:cNvSpPr/>
          <p:nvPr>
            <p:ph type="body" sz="quarter" idx="1"/>
          </p:nvPr>
        </p:nvSpPr>
        <p:spPr>
          <a:prstGeom prst="rect">
            <a:avLst/>
          </a:prstGeom>
        </p:spPr>
        <p:txBody>
          <a:bodyPr/>
          <a:lstStyle/>
          <a:p>
            <a:pPr/>
            <a:r>
              <a:t>Spontaneous nucleation of a new filament from free subunit is a rare, for actin and Microtubules. Several subunits have to find each other and stick together. Actin filaments, like Microtubules, are usually nucleated by another molecule. One is Arp2/3 complex, discovered by a graduate student doing an experiment that her PhD thesis advisor did not want her to do and which made no sense for several years. Arp2/3 nucleates and holds onto the minus (pointed) end; the free plus (barbed) end grows. How does this compare to Microtubules?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6" name="Shape 616"/>
          <p:cNvSpPr/>
          <p:nvPr>
            <p:ph type="sldImg"/>
          </p:nvPr>
        </p:nvSpPr>
        <p:spPr>
          <a:prstGeom prst="rect">
            <a:avLst/>
          </a:prstGeom>
        </p:spPr>
        <p:txBody>
          <a:bodyPr/>
          <a:lstStyle/>
          <a:p>
            <a:pPr/>
          </a:p>
        </p:txBody>
      </p:sp>
      <p:sp>
        <p:nvSpPr>
          <p:cNvPr id="617" name="Shape 617"/>
          <p:cNvSpPr/>
          <p:nvPr>
            <p:ph type="body" sz="quarter" idx="1"/>
          </p:nvPr>
        </p:nvSpPr>
        <p:spPr>
          <a:prstGeom prst="rect">
            <a:avLst/>
          </a:prstGeom>
        </p:spPr>
        <p:txBody>
          <a:bodyPr/>
          <a:lstStyle/>
          <a:p>
            <a:pPr/>
            <a:r>
              <a:t>Arp2/3 complex also binds to the side of an existing (mother) filament, before it creates (nucleates) a new daughter filament. Leads to creation of a branching meshwork of filaments. Called “dendritic nucleation.” Discovered with pure proteins, and then found to exist in cells.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3" name="Shape 623"/>
          <p:cNvSpPr/>
          <p:nvPr>
            <p:ph type="sldImg"/>
          </p:nvPr>
        </p:nvSpPr>
        <p:spPr>
          <a:prstGeom prst="rect">
            <a:avLst/>
          </a:prstGeom>
        </p:spPr>
        <p:txBody>
          <a:bodyPr/>
          <a:lstStyle/>
          <a:p>
            <a:pPr/>
          </a:p>
        </p:txBody>
      </p:sp>
      <p:sp>
        <p:nvSpPr>
          <p:cNvPr id="624" name="Shape 624"/>
          <p:cNvSpPr/>
          <p:nvPr>
            <p:ph type="body" sz="quarter" idx="1"/>
          </p:nvPr>
        </p:nvSpPr>
        <p:spPr>
          <a:prstGeom prst="rect">
            <a:avLst/>
          </a:prstGeom>
        </p:spPr>
        <p:txBody>
          <a:bodyPr/>
          <a:lstStyle/>
          <a:p>
            <a:pPr/>
            <a:r>
              <a:t>Formins are another important class of actin nucleators. Collect subunits and starts a new actin filament, but then holds onto the barbed (plus) end. The pointed end is free. No branches. </a:t>
            </a:r>
          </a:p>
          <a:p>
            <a:pPr/>
            <a:r>
              <a:t>**Weird and confusing thing** - the barbed end can grow or not, depending on which one of ~15 types of formin is present.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Shape 140"/>
          <p:cNvSpPr/>
          <p:nvPr>
            <p:ph type="sldImg"/>
          </p:nvPr>
        </p:nvSpPr>
        <p:spPr>
          <a:prstGeom prst="rect">
            <a:avLst/>
          </a:prstGeom>
        </p:spPr>
        <p:txBody>
          <a:bodyPr/>
          <a:lstStyle/>
          <a:p>
            <a:pPr/>
          </a:p>
        </p:txBody>
      </p:sp>
      <p:sp>
        <p:nvSpPr>
          <p:cNvPr id="141" name="Shape 141"/>
          <p:cNvSpPr/>
          <p:nvPr>
            <p:ph type="body" sz="quarter" idx="1"/>
          </p:nvPr>
        </p:nvSpPr>
        <p:spPr>
          <a:prstGeom prst="rect">
            <a:avLst/>
          </a:prstGeom>
        </p:spPr>
        <p:txBody>
          <a:bodyPr/>
          <a:lstStyle/>
          <a:p>
            <a:pPr/>
            <a:r>
              <a:t>Textbook chapters that relate to the material today. Perhaps you own or can borrow one of these books. Provides background for those for whom the material is very new, and provides extra information for those who are experts and interested.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9" name="Shape 629"/>
          <p:cNvSpPr/>
          <p:nvPr>
            <p:ph type="sldImg"/>
          </p:nvPr>
        </p:nvSpPr>
        <p:spPr>
          <a:prstGeom prst="rect">
            <a:avLst/>
          </a:prstGeom>
        </p:spPr>
        <p:txBody>
          <a:bodyPr/>
          <a:lstStyle/>
          <a:p>
            <a:pPr/>
          </a:p>
        </p:txBody>
      </p:sp>
      <p:sp>
        <p:nvSpPr>
          <p:cNvPr id="630" name="Shape 630"/>
          <p:cNvSpPr/>
          <p:nvPr>
            <p:ph type="body" sz="quarter" idx="1"/>
          </p:nvPr>
        </p:nvSpPr>
        <p:spPr>
          <a:prstGeom prst="rect">
            <a:avLst/>
          </a:prstGeom>
        </p:spPr>
        <p:txBody>
          <a:bodyPr/>
          <a:lstStyle/>
          <a:p>
            <a:pPr/>
            <a:r>
              <a:t>Animation illustrating how formin binds to barbed end while allowing new actin subunits to add.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8" name="Shape 638"/>
          <p:cNvSpPr/>
          <p:nvPr>
            <p:ph type="sldImg"/>
          </p:nvPr>
        </p:nvSpPr>
        <p:spPr>
          <a:prstGeom prst="rect">
            <a:avLst/>
          </a:prstGeom>
        </p:spPr>
        <p:txBody>
          <a:bodyPr/>
          <a:lstStyle/>
          <a:p>
            <a:pPr/>
          </a:p>
        </p:txBody>
      </p:sp>
      <p:sp>
        <p:nvSpPr>
          <p:cNvPr id="639" name="Shape 639"/>
          <p:cNvSpPr/>
          <p:nvPr>
            <p:ph type="body" sz="quarter" idx="1"/>
          </p:nvPr>
        </p:nvSpPr>
        <p:spPr>
          <a:prstGeom prst="rect">
            <a:avLst/>
          </a:prstGeom>
        </p:spPr>
        <p:txBody>
          <a:bodyPr/>
          <a:lstStyle/>
          <a:p>
            <a:pPr/>
            <a:r>
              <a:t>Associated proteins. Every cell has actin and tubulin, which is almost identical from cell to cell. Microtubules and actin filaments both have a diverse and distinct array of proteins associated with them. In different cells at different times, the identity of the associated proteins is what gives actin and Microtubules their cell-specific functions. </a:t>
            </a:r>
          </a:p>
          <a:p>
            <a:pPr/>
            <a:r>
              <a:t>The sheer number and the diversity of their functions can be overwhelming. We are only going to consider a few key ones, as illustrations.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5" name="Shape 645"/>
          <p:cNvSpPr/>
          <p:nvPr>
            <p:ph type="sldImg"/>
          </p:nvPr>
        </p:nvSpPr>
        <p:spPr>
          <a:prstGeom prst="rect">
            <a:avLst/>
          </a:prstGeom>
        </p:spPr>
        <p:txBody>
          <a:bodyPr/>
          <a:lstStyle/>
          <a:p>
            <a:pPr/>
          </a:p>
        </p:txBody>
      </p:sp>
      <p:sp>
        <p:nvSpPr>
          <p:cNvPr id="646" name="Shape 646"/>
          <p:cNvSpPr/>
          <p:nvPr>
            <p:ph type="body" sz="quarter" idx="1"/>
          </p:nvPr>
        </p:nvSpPr>
        <p:spPr>
          <a:prstGeom prst="rect">
            <a:avLst/>
          </a:prstGeom>
        </p:spPr>
        <p:txBody>
          <a:bodyPr/>
          <a:lstStyle/>
          <a:p>
            <a:pPr/>
            <a:r>
              <a:t>In cells, half of the actin is not polymerized (not in the form of filaments). Based on the properties of pure actin, essentially all of the actin should be polymerized. The cell keeps half of its actin as subunits in a non-polymerized state. Used these subunits as a buffer or a pool available to grow new filaments when and where they are needed. Thymosin and profilin are two small proteins that bind to actin subunits, 1:1.</a:t>
            </a:r>
          </a:p>
          <a:p>
            <a:pPr/>
            <a:r>
              <a:t>Thymosin is simple. When bound to actin, that actin subunit cannot polymerize. Period. </a:t>
            </a:r>
          </a:p>
          <a:p>
            <a:pPr/>
            <a:r>
              <a:t>Profilin is complicated. When bound to actin, that actin subunit can add to the barbed end but not the pointed end. Think about the implications for cells.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2" name="Shape 652"/>
          <p:cNvSpPr/>
          <p:nvPr>
            <p:ph type="sldImg"/>
          </p:nvPr>
        </p:nvSpPr>
        <p:spPr>
          <a:prstGeom prst="rect">
            <a:avLst/>
          </a:prstGeom>
        </p:spPr>
        <p:txBody>
          <a:bodyPr/>
          <a:lstStyle/>
          <a:p>
            <a:pPr/>
          </a:p>
        </p:txBody>
      </p:sp>
      <p:sp>
        <p:nvSpPr>
          <p:cNvPr id="653" name="Shape 653"/>
          <p:cNvSpPr/>
          <p:nvPr>
            <p:ph type="body" sz="quarter" idx="1"/>
          </p:nvPr>
        </p:nvSpPr>
        <p:spPr>
          <a:prstGeom prst="rect">
            <a:avLst/>
          </a:prstGeom>
        </p:spPr>
        <p:txBody>
          <a:bodyPr/>
          <a:lstStyle/>
          <a:p>
            <a:pPr/>
            <a:r>
              <a:t>Stathmin binds tubulin subunits, preventing polymerization. Analogous to thymosin.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9" name="Shape 659"/>
          <p:cNvSpPr/>
          <p:nvPr>
            <p:ph type="sldImg"/>
          </p:nvPr>
        </p:nvSpPr>
        <p:spPr>
          <a:prstGeom prst="rect">
            <a:avLst/>
          </a:prstGeom>
        </p:spPr>
        <p:txBody>
          <a:bodyPr/>
          <a:lstStyle/>
          <a:p>
            <a:pPr/>
          </a:p>
        </p:txBody>
      </p:sp>
      <p:sp>
        <p:nvSpPr>
          <p:cNvPr id="660" name="Shape 660"/>
          <p:cNvSpPr/>
          <p:nvPr>
            <p:ph type="body" sz="quarter" idx="1"/>
          </p:nvPr>
        </p:nvSpPr>
        <p:spPr>
          <a:prstGeom prst="rect">
            <a:avLst/>
          </a:prstGeom>
        </p:spPr>
        <p:txBody>
          <a:bodyPr/>
          <a:lstStyle/>
          <a:p>
            <a:pPr/>
            <a:r>
              <a:t>Actin filament ends can be bound by several different proteins. We saw already that Arp2/3 complex binds the pointed end. Pointed ends can also be bound by tropomodulin, which works together with tropomyosin. We know a lot about tropomyosin and tropomodulin from research on striated muscle, but the exist in all cells. </a:t>
            </a:r>
          </a:p>
          <a:p>
            <a:pPr/>
            <a:r>
              <a:t>At the barbed ends, two different types of end-proteins are “capping protein” (this seemingly generic name is the specific name, unfortunately) and “gelsolin.” (Above, fragmin/severin is type of relative of gelsolin.)</a:t>
            </a:r>
          </a:p>
          <a:p>
            <a:pPr/>
            <a:r>
              <a:t>In sarcomeres of striated muscle, the barbed ends of the actin filaments are all bound to the “Z disc.” Those ends are all bound by capping protein, which is then often called “CapZ.” Think about muscle physiology - why is this important?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6" name="Shape 666"/>
          <p:cNvSpPr/>
          <p:nvPr>
            <p:ph type="sldImg"/>
          </p:nvPr>
        </p:nvSpPr>
        <p:spPr>
          <a:prstGeom prst="rect">
            <a:avLst/>
          </a:prstGeom>
        </p:spPr>
        <p:txBody>
          <a:bodyPr/>
          <a:lstStyle/>
          <a:p>
            <a:pPr/>
          </a:p>
        </p:txBody>
      </p:sp>
      <p:sp>
        <p:nvSpPr>
          <p:cNvPr id="667" name="Shape 667"/>
          <p:cNvSpPr/>
          <p:nvPr>
            <p:ph type="body" sz="quarter" idx="1"/>
          </p:nvPr>
        </p:nvSpPr>
        <p:spPr>
          <a:prstGeom prst="rect">
            <a:avLst/>
          </a:prstGeom>
        </p:spPr>
        <p:txBody>
          <a:bodyPr/>
          <a:lstStyle/>
          <a:p>
            <a:pPr/>
            <a:r>
              <a:t>Microtubule plus-end-binding proteins can either stabilize or destabilize those ends. Increases or decreased the rates of catastrophe and rescue, which is critical for dynamic instability and how Microtubules function in cells.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9" name="Shape 679"/>
          <p:cNvSpPr/>
          <p:nvPr>
            <p:ph type="sldImg"/>
          </p:nvPr>
        </p:nvSpPr>
        <p:spPr>
          <a:prstGeom prst="rect">
            <a:avLst/>
          </a:prstGeom>
        </p:spPr>
        <p:txBody>
          <a:bodyPr/>
          <a:lstStyle/>
          <a:p>
            <a:pPr/>
          </a:p>
        </p:txBody>
      </p:sp>
      <p:sp>
        <p:nvSpPr>
          <p:cNvPr id="680" name="Shape 680"/>
          <p:cNvSpPr/>
          <p:nvPr>
            <p:ph type="body" sz="quarter" idx="1"/>
          </p:nvPr>
        </p:nvSpPr>
        <p:spPr>
          <a:prstGeom prst="rect">
            <a:avLst/>
          </a:prstGeom>
        </p:spPr>
        <p:txBody>
          <a:bodyPr/>
          <a:lstStyle/>
          <a:p>
            <a:pPr/>
            <a:r>
              <a:t>Some plus-end-binding proteins ride along with the plus end while it grows and shrinks. Provides a mark and allows the plus end to have specific interactions that the all the rest of the Microtubules does not have. Why might this be useful for a cell?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8" name="Shape 698"/>
          <p:cNvSpPr/>
          <p:nvPr>
            <p:ph type="sldImg"/>
          </p:nvPr>
        </p:nvSpPr>
        <p:spPr>
          <a:prstGeom prst="rect">
            <a:avLst/>
          </a:prstGeom>
        </p:spPr>
        <p:txBody>
          <a:bodyPr/>
          <a:lstStyle/>
          <a:p>
            <a:pPr/>
          </a:p>
        </p:txBody>
      </p:sp>
      <p:sp>
        <p:nvSpPr>
          <p:cNvPr id="699" name="Shape 699"/>
          <p:cNvSpPr/>
          <p:nvPr>
            <p:ph type="body" sz="quarter" idx="1"/>
          </p:nvPr>
        </p:nvSpPr>
        <p:spPr>
          <a:prstGeom prst="rect">
            <a:avLst/>
          </a:prstGeom>
        </p:spPr>
        <p:txBody>
          <a:bodyPr/>
          <a:lstStyle/>
          <a:p>
            <a:pPr/>
            <a:r>
              <a:t>Microtubule side-binding proteins decorate the lengths of Microtubules and allow them to have distinct properties or make other interactions. Extend out from the surface and create spacing, for one thing. What else? Not clear - much to learn. Tau is implicated in many disease where neurons die.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5" name="Shape 705"/>
          <p:cNvSpPr/>
          <p:nvPr>
            <p:ph type="sldImg"/>
          </p:nvPr>
        </p:nvSpPr>
        <p:spPr>
          <a:prstGeom prst="rect">
            <a:avLst/>
          </a:prstGeom>
        </p:spPr>
        <p:txBody>
          <a:bodyPr/>
          <a:lstStyle/>
          <a:p>
            <a:pPr/>
          </a:p>
        </p:txBody>
      </p:sp>
      <p:sp>
        <p:nvSpPr>
          <p:cNvPr id="706" name="Shape 706"/>
          <p:cNvSpPr/>
          <p:nvPr>
            <p:ph type="body" sz="quarter" idx="1"/>
          </p:nvPr>
        </p:nvSpPr>
        <p:spPr>
          <a:prstGeom prst="rect">
            <a:avLst/>
          </a:prstGeom>
        </p:spPr>
        <p:txBody>
          <a:bodyPr/>
          <a:lstStyle/>
          <a:p>
            <a:pPr/>
            <a:r>
              <a:t>Tau has been implicated in Alzheimer Disease, which is a huge problem and challenge for our society. Tau gets phosphorylated, comes off the Microtubules, and then aggregates. Large aggregates are seen in the light microscope and are called “tangles.” They correlated with disease - but how and why?</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4" name="Shape 714"/>
          <p:cNvSpPr/>
          <p:nvPr>
            <p:ph type="sldImg"/>
          </p:nvPr>
        </p:nvSpPr>
        <p:spPr>
          <a:prstGeom prst="rect">
            <a:avLst/>
          </a:prstGeom>
        </p:spPr>
        <p:txBody>
          <a:bodyPr/>
          <a:lstStyle/>
          <a:p>
            <a:pPr/>
          </a:p>
        </p:txBody>
      </p:sp>
      <p:sp>
        <p:nvSpPr>
          <p:cNvPr id="715" name="Shape 715"/>
          <p:cNvSpPr/>
          <p:nvPr>
            <p:ph type="body" sz="quarter" idx="1"/>
          </p:nvPr>
        </p:nvSpPr>
        <p:spPr>
          <a:prstGeom prst="rect">
            <a:avLst/>
          </a:prstGeom>
        </p:spPr>
        <p:txBody>
          <a:bodyPr/>
          <a:lstStyle/>
          <a:p>
            <a:pPr/>
            <a:r>
              <a:t>Two important actin filament side-binding proteins are tropomyosin and cofilin. Tropomyosin acts like glue, making the filament stronger and keeping the subunits from falling off the ends. Cofilin twists the filament, making it more prone to break. Cells are constantly creating new filaments and breaking down old ones; carefully regulated disassembly is necessary for careful regulation of assembly.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Shape 146"/>
          <p:cNvSpPr/>
          <p:nvPr>
            <p:ph type="sldImg"/>
          </p:nvPr>
        </p:nvSpPr>
        <p:spPr>
          <a:prstGeom prst="rect">
            <a:avLst/>
          </a:prstGeom>
        </p:spPr>
        <p:txBody>
          <a:bodyPr/>
          <a:lstStyle/>
          <a:p>
            <a:pPr/>
          </a:p>
        </p:txBody>
      </p:sp>
      <p:sp>
        <p:nvSpPr>
          <p:cNvPr id="147" name="Shape 147"/>
          <p:cNvSpPr/>
          <p:nvPr>
            <p:ph type="body" sz="quarter" idx="1"/>
          </p:nvPr>
        </p:nvSpPr>
        <p:spPr>
          <a:prstGeom prst="rect">
            <a:avLst/>
          </a:prstGeom>
        </p:spPr>
        <p:txBody>
          <a:bodyPr/>
          <a:lstStyle/>
          <a:p>
            <a:pPr/>
            <a:r>
              <a:t>Cool movies and videos available online. Part of what makes the field of cell motility fun has always been watching things move.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0" name="Shape 720"/>
          <p:cNvSpPr/>
          <p:nvPr>
            <p:ph type="sldImg"/>
          </p:nvPr>
        </p:nvSpPr>
        <p:spPr>
          <a:prstGeom prst="rect">
            <a:avLst/>
          </a:prstGeom>
        </p:spPr>
        <p:txBody>
          <a:bodyPr/>
          <a:lstStyle/>
          <a:p>
            <a:pPr/>
          </a:p>
        </p:txBody>
      </p:sp>
      <p:sp>
        <p:nvSpPr>
          <p:cNvPr id="721" name="Shape 721"/>
          <p:cNvSpPr/>
          <p:nvPr>
            <p:ph type="body" sz="quarter" idx="1"/>
          </p:nvPr>
        </p:nvSpPr>
        <p:spPr>
          <a:prstGeom prst="rect">
            <a:avLst/>
          </a:prstGeom>
        </p:spPr>
        <p:txBody>
          <a:bodyPr/>
          <a:lstStyle/>
          <a:p>
            <a:pPr/>
            <a:r>
              <a:t>To promote disassembly, some side-binding proteins can cause a filament to break in the middle. Gelsolin, mentioned previous as a barbed-end capping protein, holds on to the barbed end after it breaks the filament. Cofilin breaks and then leaves, leaving the end free. Gelsolin needs Ca2+ to work - lots of it. What good is that?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6" name="Shape 726"/>
          <p:cNvSpPr/>
          <p:nvPr>
            <p:ph type="sldImg"/>
          </p:nvPr>
        </p:nvSpPr>
        <p:spPr>
          <a:prstGeom prst="rect">
            <a:avLst/>
          </a:prstGeom>
        </p:spPr>
        <p:txBody>
          <a:bodyPr/>
          <a:lstStyle/>
          <a:p>
            <a:pPr/>
          </a:p>
        </p:txBody>
      </p:sp>
      <p:sp>
        <p:nvSpPr>
          <p:cNvPr id="727" name="Shape 727"/>
          <p:cNvSpPr/>
          <p:nvPr>
            <p:ph type="body" sz="quarter" idx="1"/>
          </p:nvPr>
        </p:nvSpPr>
        <p:spPr>
          <a:prstGeom prst="rect">
            <a:avLst/>
          </a:prstGeom>
        </p:spPr>
        <p:txBody>
          <a:bodyPr/>
          <a:lstStyle/>
          <a:p>
            <a:pPr/>
            <a:r>
              <a:t>Microtubule severing protein is katanin. (Google that name).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1" name="Shape 731"/>
          <p:cNvSpPr/>
          <p:nvPr>
            <p:ph type="sldImg"/>
          </p:nvPr>
        </p:nvSpPr>
        <p:spPr>
          <a:prstGeom prst="rect">
            <a:avLst/>
          </a:prstGeom>
        </p:spPr>
        <p:txBody>
          <a:bodyPr/>
          <a:lstStyle/>
          <a:p>
            <a:pPr/>
          </a:p>
        </p:txBody>
      </p:sp>
      <p:sp>
        <p:nvSpPr>
          <p:cNvPr id="732" name="Shape 732"/>
          <p:cNvSpPr/>
          <p:nvPr>
            <p:ph type="body" sz="quarter" idx="1"/>
          </p:nvPr>
        </p:nvSpPr>
        <p:spPr>
          <a:prstGeom prst="rect">
            <a:avLst/>
          </a:prstGeom>
        </p:spPr>
        <p:txBody>
          <a:bodyPr/>
          <a:lstStyle/>
          <a:p>
            <a:pPr/>
            <a:r>
              <a:t>Microtubule and Actin associated proteins are the first step for how cells assemble these tubes, ropes and guy-wires into useful large structures and nano-machines.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7" name="Shape 737"/>
          <p:cNvSpPr/>
          <p:nvPr>
            <p:ph type="sldImg"/>
          </p:nvPr>
        </p:nvSpPr>
        <p:spPr>
          <a:prstGeom prst="rect">
            <a:avLst/>
          </a:prstGeom>
        </p:spPr>
        <p:txBody>
          <a:bodyPr/>
          <a:lstStyle/>
          <a:p>
            <a:pPr/>
          </a:p>
        </p:txBody>
      </p:sp>
      <p:sp>
        <p:nvSpPr>
          <p:cNvPr id="738" name="Shape 738"/>
          <p:cNvSpPr/>
          <p:nvPr>
            <p:ph type="body" sz="quarter" idx="1"/>
          </p:nvPr>
        </p:nvSpPr>
        <p:spPr>
          <a:prstGeom prst="rect">
            <a:avLst/>
          </a:prstGeom>
        </p:spPr>
        <p:txBody>
          <a:bodyPr/>
          <a:lstStyle/>
          <a:p>
            <a:pPr/>
            <a:r>
              <a:t>Actin filaments are organized into different types of structures in different parts of the cell, for different purposes. Changes over time, depending on what the cell wants to do.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0" name="Shape 750"/>
          <p:cNvSpPr/>
          <p:nvPr>
            <p:ph type="sldImg"/>
          </p:nvPr>
        </p:nvSpPr>
        <p:spPr>
          <a:prstGeom prst="rect">
            <a:avLst/>
          </a:prstGeom>
        </p:spPr>
        <p:txBody>
          <a:bodyPr/>
          <a:lstStyle/>
          <a:p>
            <a:pPr/>
          </a:p>
        </p:txBody>
      </p:sp>
      <p:sp>
        <p:nvSpPr>
          <p:cNvPr id="751" name="Shape 751"/>
          <p:cNvSpPr/>
          <p:nvPr>
            <p:ph type="body" sz="quarter" idx="1"/>
          </p:nvPr>
        </p:nvSpPr>
        <p:spPr>
          <a:prstGeom prst="rect">
            <a:avLst/>
          </a:prstGeom>
        </p:spPr>
        <p:txBody>
          <a:bodyPr/>
          <a:lstStyle/>
          <a:p>
            <a:pPr/>
            <a:r>
              <a:t>One category of actin-associated proteins bind to the sides of the filaments and cause the filaments to bundle together. Much stronger than one filament alone.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8" name="Shape 758"/>
          <p:cNvSpPr/>
          <p:nvPr>
            <p:ph type="sldImg"/>
          </p:nvPr>
        </p:nvSpPr>
        <p:spPr>
          <a:prstGeom prst="rect">
            <a:avLst/>
          </a:prstGeom>
        </p:spPr>
        <p:txBody>
          <a:bodyPr/>
          <a:lstStyle/>
          <a:p>
            <a:pPr/>
          </a:p>
        </p:txBody>
      </p:sp>
      <p:sp>
        <p:nvSpPr>
          <p:cNvPr id="759" name="Shape 759"/>
          <p:cNvSpPr/>
          <p:nvPr>
            <p:ph type="body" sz="quarter" idx="1"/>
          </p:nvPr>
        </p:nvSpPr>
        <p:spPr>
          <a:prstGeom prst="rect">
            <a:avLst/>
          </a:prstGeom>
        </p:spPr>
        <p:txBody>
          <a:bodyPr/>
          <a:lstStyle/>
          <a:p>
            <a:pPr/>
            <a:r>
              <a:t>Bundles with filaments of mixed (opposing) polarity are capable of mediating contraction, like a miniature sarcomere. Bundles with filaments of the same polarity are often tightly packed and serve more structural roles, such as microvilli on the surface of epithelial cells or filopodia on the surface of cells that are migrating or exploring their space.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5" name="Shape 765"/>
          <p:cNvSpPr/>
          <p:nvPr>
            <p:ph type="sldImg"/>
          </p:nvPr>
        </p:nvSpPr>
        <p:spPr>
          <a:prstGeom prst="rect">
            <a:avLst/>
          </a:prstGeom>
        </p:spPr>
        <p:txBody>
          <a:bodyPr/>
          <a:lstStyle/>
          <a:p>
            <a:pPr/>
          </a:p>
        </p:txBody>
      </p:sp>
      <p:sp>
        <p:nvSpPr>
          <p:cNvPr id="766" name="Shape 766"/>
          <p:cNvSpPr/>
          <p:nvPr>
            <p:ph type="body" sz="quarter" idx="1"/>
          </p:nvPr>
        </p:nvSpPr>
        <p:spPr>
          <a:prstGeom prst="rect">
            <a:avLst/>
          </a:prstGeom>
        </p:spPr>
        <p:txBody>
          <a:bodyPr/>
          <a:lstStyle/>
          <a:p>
            <a:pPr/>
            <a:r>
              <a:t>Microvilli are the best-studied case of a tight parallel bundle, with attachments to the plasma membrane. Interesting questions are what is happening at the barbed ends - are they growing or not? And why is there a myosin present where it is - what does that do?</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2" name="Shape 772"/>
          <p:cNvSpPr/>
          <p:nvPr>
            <p:ph type="sldImg"/>
          </p:nvPr>
        </p:nvSpPr>
        <p:spPr>
          <a:prstGeom prst="rect">
            <a:avLst/>
          </a:prstGeom>
        </p:spPr>
        <p:txBody>
          <a:bodyPr/>
          <a:lstStyle/>
          <a:p>
            <a:pPr/>
          </a:p>
        </p:txBody>
      </p:sp>
      <p:sp>
        <p:nvSpPr>
          <p:cNvPr id="773" name="Shape 773"/>
          <p:cNvSpPr/>
          <p:nvPr>
            <p:ph type="body" sz="quarter" idx="1"/>
          </p:nvPr>
        </p:nvSpPr>
        <p:spPr>
          <a:prstGeom prst="rect">
            <a:avLst/>
          </a:prstGeom>
        </p:spPr>
        <p:txBody>
          <a:bodyPr/>
          <a:lstStyle/>
          <a:p>
            <a:pPr/>
            <a:r>
              <a:t>Lamellipodia are found at the leading edge of migrating cells. At the very front, Arp2/3 complex creates a branching (dendritic) network, and then proteins such as filament create “spot welds” between overlapping filaments. Presumably, the point is to make the cytoplasm be strong and dense, providing a solid footing for protrusions at the front.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7" name="Shape 777"/>
          <p:cNvSpPr/>
          <p:nvPr>
            <p:ph type="sldImg"/>
          </p:nvPr>
        </p:nvSpPr>
        <p:spPr>
          <a:prstGeom prst="rect">
            <a:avLst/>
          </a:prstGeom>
        </p:spPr>
        <p:txBody>
          <a:bodyPr/>
          <a:lstStyle/>
          <a:p>
            <a:pPr/>
          </a:p>
        </p:txBody>
      </p:sp>
      <p:sp>
        <p:nvSpPr>
          <p:cNvPr id="778" name="Shape 778"/>
          <p:cNvSpPr/>
          <p:nvPr>
            <p:ph type="body" sz="quarter" idx="1"/>
          </p:nvPr>
        </p:nvSpPr>
        <p:spPr>
          <a:prstGeom prst="rect">
            <a:avLst/>
          </a:prstGeom>
        </p:spPr>
        <p:txBody>
          <a:bodyPr/>
          <a:lstStyle/>
          <a:p>
            <a:pPr/>
            <a:r>
              <a:t>Actin filaments and Microtubules both serve as tracks or roads on which motor proteins travel. All actin motors are of one type, called “myosins,” and Microtubule motors come in two very different types - kinesins and dyneins.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0" name="Shape 810"/>
          <p:cNvSpPr/>
          <p:nvPr>
            <p:ph type="sldImg"/>
          </p:nvPr>
        </p:nvSpPr>
        <p:spPr>
          <a:prstGeom prst="rect">
            <a:avLst/>
          </a:prstGeom>
        </p:spPr>
        <p:txBody>
          <a:bodyPr/>
          <a:lstStyle/>
          <a:p>
            <a:pPr/>
          </a:p>
        </p:txBody>
      </p:sp>
      <p:sp>
        <p:nvSpPr>
          <p:cNvPr id="811" name="Shape 811"/>
          <p:cNvSpPr/>
          <p:nvPr>
            <p:ph type="body" sz="quarter" idx="1"/>
          </p:nvPr>
        </p:nvSpPr>
        <p:spPr>
          <a:prstGeom prst="rect">
            <a:avLst/>
          </a:prstGeom>
        </p:spPr>
        <p:txBody>
          <a:bodyPr/>
          <a:lstStyle/>
          <a:p>
            <a:pPr/>
            <a:r>
              <a:t>Illustration of two major ways that motors work - they cause filaments in bundles to slide past one another, and they carry cargo.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Shape 152"/>
          <p:cNvSpPr/>
          <p:nvPr>
            <p:ph type="sldImg"/>
          </p:nvPr>
        </p:nvSpPr>
        <p:spPr>
          <a:prstGeom prst="rect">
            <a:avLst/>
          </a:prstGeom>
        </p:spPr>
        <p:txBody>
          <a:bodyPr/>
          <a:lstStyle/>
          <a:p>
            <a:pPr/>
          </a:p>
        </p:txBody>
      </p:sp>
      <p:sp>
        <p:nvSpPr>
          <p:cNvPr id="153" name="Shape 153"/>
          <p:cNvSpPr/>
          <p:nvPr>
            <p:ph type="body" sz="quarter" idx="1"/>
          </p:nvPr>
        </p:nvSpPr>
        <p:spPr>
          <a:prstGeom prst="rect">
            <a:avLst/>
          </a:prstGeom>
        </p:spPr>
        <p:txBody>
          <a:bodyPr/>
          <a:lstStyle/>
          <a:p>
            <a:pPr/>
            <a:r>
              <a:t>How these lectures depend on and relate to other material you will see this year and next.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5" name="Shape 815"/>
          <p:cNvSpPr/>
          <p:nvPr>
            <p:ph type="sldImg"/>
          </p:nvPr>
        </p:nvSpPr>
        <p:spPr>
          <a:prstGeom prst="rect">
            <a:avLst/>
          </a:prstGeom>
        </p:spPr>
        <p:txBody>
          <a:bodyPr/>
          <a:lstStyle/>
          <a:p>
            <a:pPr/>
          </a:p>
        </p:txBody>
      </p:sp>
      <p:sp>
        <p:nvSpPr>
          <p:cNvPr id="816" name="Shape 816"/>
          <p:cNvSpPr/>
          <p:nvPr>
            <p:ph type="body" sz="quarter" idx="1"/>
          </p:nvPr>
        </p:nvSpPr>
        <p:spPr>
          <a:prstGeom prst="rect">
            <a:avLst/>
          </a:prstGeom>
        </p:spPr>
        <p:txBody>
          <a:bodyPr/>
          <a:lstStyle>
            <a:lvl1pPr>
              <a:lnSpc>
                <a:spcPct val="100000"/>
              </a:lnSpc>
              <a:defRPr sz="1600">
                <a:latin typeface="Lucida Grande"/>
                <a:ea typeface="Lucida Grande"/>
                <a:cs typeface="Lucida Grande"/>
                <a:sym typeface="Lucida Grande"/>
              </a:defRPr>
            </a:lvl1pPr>
          </a:lstStyle>
          <a:p>
            <a:pPr/>
            <a:r>
              <a:t>Myosins have a motor domain called the head, which is attached to a lever arm called the neck. The head binds to actin and to ATP. It hydrolyzes ATP and converts that chemical energy into the mechanical energy (work) of movement. The head is part of one polypeptide called the heavy chain, which can be very long, extending well beyond the lever arm. To make the lever arm strong, the heavy chain polypeptide in this region is bound by two other polypeptides called light chains. The “essential” light chain is completely necessary for the lever arm to work. The “regulatory” light chain controls the lever arm, essentially switching the motor on and off at times.  </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1" name="Shape 821"/>
          <p:cNvSpPr/>
          <p:nvPr>
            <p:ph type="sldImg"/>
          </p:nvPr>
        </p:nvSpPr>
        <p:spPr>
          <a:prstGeom prst="rect">
            <a:avLst/>
          </a:prstGeom>
        </p:spPr>
        <p:txBody>
          <a:bodyPr/>
          <a:lstStyle/>
          <a:p>
            <a:pPr/>
          </a:p>
        </p:txBody>
      </p:sp>
      <p:sp>
        <p:nvSpPr>
          <p:cNvPr id="822" name="Shape 822"/>
          <p:cNvSpPr/>
          <p:nvPr>
            <p:ph type="body" sz="quarter" idx="1"/>
          </p:nvPr>
        </p:nvSpPr>
        <p:spPr>
          <a:prstGeom prst="rect">
            <a:avLst/>
          </a:prstGeom>
        </p:spPr>
        <p:txBody>
          <a:bodyPr/>
          <a:lstStyle>
            <a:lvl1pPr>
              <a:lnSpc>
                <a:spcPct val="100000"/>
              </a:lnSpc>
              <a:defRPr sz="1600">
                <a:latin typeface="Lucida Grande"/>
                <a:ea typeface="Lucida Grande"/>
                <a:cs typeface="Lucida Grande"/>
                <a:sym typeface="Lucida Grande"/>
              </a:defRPr>
            </a:lvl1pPr>
          </a:lstStyle>
          <a:p>
            <a:pPr/>
            <a:r>
              <a:t>This picture of two high-resolution (X-ray crystal) structures of myosin illustrates how much the lever arm can swing. The heads were lined up with each other and colored yellow. The lever arms of the two different structures are in very different places.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8" name="Shape 838"/>
          <p:cNvSpPr/>
          <p:nvPr>
            <p:ph type="sldImg"/>
          </p:nvPr>
        </p:nvSpPr>
        <p:spPr>
          <a:prstGeom prst="rect">
            <a:avLst/>
          </a:prstGeom>
        </p:spPr>
        <p:txBody>
          <a:bodyPr/>
          <a:lstStyle/>
          <a:p>
            <a:pPr/>
          </a:p>
        </p:txBody>
      </p:sp>
      <p:sp>
        <p:nvSpPr>
          <p:cNvPr id="839" name="Shape 839"/>
          <p:cNvSpPr/>
          <p:nvPr>
            <p:ph type="body" sz="quarter" idx="1"/>
          </p:nvPr>
        </p:nvSpPr>
        <p:spPr>
          <a:prstGeom prst="rect">
            <a:avLst/>
          </a:prstGeom>
        </p:spPr>
        <p:txBody>
          <a:bodyPr/>
          <a:lstStyle/>
          <a:p>
            <a:pPr/>
            <a:r>
              <a:t>Myosins come in many types. They are defined as myosins by their motor (head) domain. Aside from that, the tails are completely different from each other. This drawing is a bit misleading in that respect, because the tails are all drawn in the same light-green bar structure. I would have drawn them each with completely different colors. You can being to appreciate this from the drawings on the right, but even they give the misleading impression that some of the pieces and parts might be the same. They are not. Even the coils that wind around each other - they only wind around another copy of the exact same polypeptide, not any other one.</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4" name="Shape 844"/>
          <p:cNvSpPr/>
          <p:nvPr>
            <p:ph type="sldImg"/>
          </p:nvPr>
        </p:nvSpPr>
        <p:spPr>
          <a:prstGeom prst="rect">
            <a:avLst/>
          </a:prstGeom>
        </p:spPr>
        <p:txBody>
          <a:bodyPr/>
          <a:lstStyle/>
          <a:p>
            <a:pPr/>
          </a:p>
        </p:txBody>
      </p:sp>
      <p:sp>
        <p:nvSpPr>
          <p:cNvPr id="845" name="Shape 845"/>
          <p:cNvSpPr/>
          <p:nvPr>
            <p:ph type="body" sz="quarter" idx="1"/>
          </p:nvPr>
        </p:nvSpPr>
        <p:spPr>
          <a:prstGeom prst="rect">
            <a:avLst/>
          </a:prstGeom>
        </p:spPr>
        <p:txBody>
          <a:bodyPr/>
          <a:lstStyle>
            <a:lvl1pPr>
              <a:lnSpc>
                <a:spcPct val="100000"/>
              </a:lnSpc>
              <a:defRPr sz="1600">
                <a:latin typeface="Lucida Grande"/>
                <a:ea typeface="Lucida Grande"/>
                <a:cs typeface="Lucida Grande"/>
                <a:sym typeface="Lucida Grande"/>
              </a:defRPr>
            </a:lvl1pPr>
          </a:lstStyle>
          <a:p>
            <a:pPr/>
            <a:r>
              <a:t>Animation showing how myosins interact with actin, bind and hydrolyze ATP, and produce motion. This is one type of myosin, called class-II, which is the one found in sarcomeres of striated muscle. Other myosins work in the same way, but the details especially the timing (kinetics) of the steps can vary a lot, depending on what the myosin does for the cell.</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1" name="Shape 851"/>
          <p:cNvSpPr/>
          <p:nvPr>
            <p:ph type="sldImg"/>
          </p:nvPr>
        </p:nvSpPr>
        <p:spPr>
          <a:prstGeom prst="rect">
            <a:avLst/>
          </a:prstGeom>
        </p:spPr>
        <p:txBody>
          <a:bodyPr/>
          <a:lstStyle/>
          <a:p>
            <a:pPr/>
          </a:p>
        </p:txBody>
      </p:sp>
      <p:sp>
        <p:nvSpPr>
          <p:cNvPr id="852" name="Shape 852"/>
          <p:cNvSpPr/>
          <p:nvPr>
            <p:ph type="body" sz="quarter" idx="1"/>
          </p:nvPr>
        </p:nvSpPr>
        <p:spPr>
          <a:prstGeom prst="rect">
            <a:avLst/>
          </a:prstGeom>
        </p:spPr>
        <p:txBody>
          <a:bodyPr/>
          <a:lstStyle/>
          <a:p>
            <a:pPr/>
            <a:r>
              <a:t>Illustration in diagrams and words of what we saw in the movie on the last slide. The important point is that the machine works because it doesn’t skip steps or slip backwards. That would be like cylinders in a car engine firing without force being applied to the wheels (like when you are in neutral).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2" name="Shape 862"/>
          <p:cNvSpPr/>
          <p:nvPr>
            <p:ph type="sldImg"/>
          </p:nvPr>
        </p:nvSpPr>
        <p:spPr>
          <a:prstGeom prst="rect">
            <a:avLst/>
          </a:prstGeom>
        </p:spPr>
        <p:txBody>
          <a:bodyPr/>
          <a:lstStyle/>
          <a:p>
            <a:pPr/>
          </a:p>
        </p:txBody>
      </p:sp>
      <p:sp>
        <p:nvSpPr>
          <p:cNvPr id="863" name="Shape 863"/>
          <p:cNvSpPr/>
          <p:nvPr>
            <p:ph type="body" sz="quarter" idx="1"/>
          </p:nvPr>
        </p:nvSpPr>
        <p:spPr>
          <a:prstGeom prst="rect">
            <a:avLst/>
          </a:prstGeom>
        </p:spPr>
        <p:txBody>
          <a:bodyPr/>
          <a:lstStyle/>
          <a:p>
            <a:pPr/>
            <a:r>
              <a:t>Kinesins also come in many  different types. They have common head (motor) domains, which define them as kinesins. Their tails differ widely and are designed for very different functions. Almost all kinesins try to walk toward the plus end, except for one (at the bottom), which goes backwards. How does your car transmission switch directions? </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8" name="Shape 868"/>
          <p:cNvSpPr/>
          <p:nvPr>
            <p:ph type="sldImg"/>
          </p:nvPr>
        </p:nvSpPr>
        <p:spPr>
          <a:prstGeom prst="rect">
            <a:avLst/>
          </a:prstGeom>
        </p:spPr>
        <p:txBody>
          <a:bodyPr/>
          <a:lstStyle/>
          <a:p>
            <a:pPr/>
          </a:p>
        </p:txBody>
      </p:sp>
      <p:sp>
        <p:nvSpPr>
          <p:cNvPr id="869" name="Shape 869"/>
          <p:cNvSpPr/>
          <p:nvPr>
            <p:ph type="body" sz="quarter" idx="1"/>
          </p:nvPr>
        </p:nvSpPr>
        <p:spPr>
          <a:prstGeom prst="rect">
            <a:avLst/>
          </a:prstGeom>
        </p:spPr>
        <p:txBody>
          <a:bodyPr/>
          <a:lstStyle>
            <a:lvl1pPr>
              <a:lnSpc>
                <a:spcPct val="100000"/>
              </a:lnSpc>
              <a:defRPr sz="1600">
                <a:latin typeface="Lucida Grande"/>
                <a:ea typeface="Lucida Grande"/>
                <a:cs typeface="Lucida Grande"/>
                <a:sym typeface="Lucida Grande"/>
              </a:defRPr>
            </a:lvl1pPr>
          </a:lstStyle>
          <a:p>
            <a:pPr/>
            <a:r>
              <a:t>Animation of kinesin walking. Many of the steps are similar to those for the myosin motor. One difference here is that the two heads are working together very closely. The one that is attached holds tight until the next one is attached. What is that good for?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9" name="Shape 879"/>
          <p:cNvSpPr/>
          <p:nvPr>
            <p:ph type="sldImg"/>
          </p:nvPr>
        </p:nvSpPr>
        <p:spPr>
          <a:prstGeom prst="rect">
            <a:avLst/>
          </a:prstGeom>
        </p:spPr>
        <p:txBody>
          <a:bodyPr/>
          <a:lstStyle/>
          <a:p>
            <a:pPr/>
          </a:p>
        </p:txBody>
      </p:sp>
      <p:sp>
        <p:nvSpPr>
          <p:cNvPr id="880" name="Shape 880"/>
          <p:cNvSpPr/>
          <p:nvPr>
            <p:ph type="body" sz="quarter" idx="1"/>
          </p:nvPr>
        </p:nvSpPr>
        <p:spPr>
          <a:prstGeom prst="rect">
            <a:avLst/>
          </a:prstGeom>
        </p:spPr>
        <p:txBody>
          <a:bodyPr/>
          <a:lstStyle/>
          <a:p>
            <a:pPr/>
            <a:r>
              <a:t>Kinesin, like myosin, converts chemical energy from ATP into mechanical energy of movement. The term “processive” refers to the fact that the two heads work together to remain attached, so together they take many steps and move long distances before they are detached.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8" name="Shape 888"/>
          <p:cNvSpPr/>
          <p:nvPr>
            <p:ph type="sldImg"/>
          </p:nvPr>
        </p:nvSpPr>
        <p:spPr>
          <a:prstGeom prst="rect">
            <a:avLst/>
          </a:prstGeom>
        </p:spPr>
        <p:txBody>
          <a:bodyPr/>
          <a:lstStyle/>
          <a:p>
            <a:pPr/>
          </a:p>
        </p:txBody>
      </p:sp>
      <p:sp>
        <p:nvSpPr>
          <p:cNvPr id="889" name="Shape 889"/>
          <p:cNvSpPr/>
          <p:nvPr>
            <p:ph type="body" sz="quarter" idx="1"/>
          </p:nvPr>
        </p:nvSpPr>
        <p:spPr>
          <a:prstGeom prst="rect">
            <a:avLst/>
          </a:prstGeom>
        </p:spPr>
        <p:txBody>
          <a:bodyPr/>
          <a:lstStyle/>
          <a:p>
            <a:pPr/>
            <a:r>
              <a:t>Illustration of how processive action of kinesin motors is good for moving cargo. One molecule might be enough to move the cargo a long distance, if it has enough power.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6" name="Shape 896"/>
          <p:cNvSpPr/>
          <p:nvPr>
            <p:ph type="sldImg"/>
          </p:nvPr>
        </p:nvSpPr>
        <p:spPr>
          <a:prstGeom prst="rect">
            <a:avLst/>
          </a:prstGeom>
        </p:spPr>
        <p:txBody>
          <a:bodyPr/>
          <a:lstStyle/>
          <a:p>
            <a:pPr/>
          </a:p>
        </p:txBody>
      </p:sp>
      <p:sp>
        <p:nvSpPr>
          <p:cNvPr id="897" name="Shape 897"/>
          <p:cNvSpPr/>
          <p:nvPr>
            <p:ph type="body" sz="quarter" idx="1"/>
          </p:nvPr>
        </p:nvSpPr>
        <p:spPr>
          <a:prstGeom prst="rect">
            <a:avLst/>
          </a:prstGeom>
        </p:spPr>
        <p:txBody>
          <a:bodyPr/>
          <a:lstStyle/>
          <a:p>
            <a:pPr/>
            <a:r>
              <a:t>Dyneins are completely different molecules from kinesins. They are much larger and have many associated chains - heavy, intermediate, light intermediate and light chains. They move in the opposite direction (usually) - toward the minus end.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 name="Shape 159"/>
          <p:cNvSpPr/>
          <p:nvPr>
            <p:ph type="sldImg"/>
          </p:nvPr>
        </p:nvSpPr>
        <p:spPr>
          <a:prstGeom prst="rect">
            <a:avLst/>
          </a:prstGeom>
        </p:spPr>
        <p:txBody>
          <a:bodyPr/>
          <a:lstStyle/>
          <a:p>
            <a:pPr/>
          </a:p>
        </p:txBody>
      </p:sp>
      <p:sp>
        <p:nvSpPr>
          <p:cNvPr id="160" name="Shape 160"/>
          <p:cNvSpPr/>
          <p:nvPr>
            <p:ph type="body" sz="quarter" idx="1"/>
          </p:nvPr>
        </p:nvSpPr>
        <p:spPr>
          <a:prstGeom prst="rect">
            <a:avLst/>
          </a:prstGeom>
        </p:spPr>
        <p:txBody>
          <a:bodyPr/>
          <a:lstStyle/>
          <a:p>
            <a:pPr/>
            <a:r>
              <a:t>Microtubules - fundamental facts. Participate in three major cellular machines pictured here - cilia / flagella, organelle transport, and mitotic spindle</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2" name="Shape 902"/>
          <p:cNvSpPr/>
          <p:nvPr>
            <p:ph type="sldImg"/>
          </p:nvPr>
        </p:nvSpPr>
        <p:spPr>
          <a:prstGeom prst="rect">
            <a:avLst/>
          </a:prstGeom>
        </p:spPr>
        <p:txBody>
          <a:bodyPr/>
          <a:lstStyle/>
          <a:p>
            <a:pPr/>
          </a:p>
        </p:txBody>
      </p:sp>
      <p:sp>
        <p:nvSpPr>
          <p:cNvPr id="903" name="Shape 903"/>
          <p:cNvSpPr/>
          <p:nvPr>
            <p:ph type="body" sz="quarter" idx="1"/>
          </p:nvPr>
        </p:nvSpPr>
        <p:spPr>
          <a:prstGeom prst="rect">
            <a:avLst/>
          </a:prstGeom>
        </p:spPr>
        <p:txBody>
          <a:bodyPr/>
          <a:lstStyle/>
          <a:p>
            <a:pPr/>
            <a:r>
              <a:t>Cells construct nano-machines that perform essential biological functions using actin and microtubules.</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0" name="Shape 920"/>
          <p:cNvSpPr/>
          <p:nvPr>
            <p:ph type="sldImg"/>
          </p:nvPr>
        </p:nvSpPr>
        <p:spPr>
          <a:prstGeom prst="rect">
            <a:avLst/>
          </a:prstGeom>
        </p:spPr>
        <p:txBody>
          <a:bodyPr/>
          <a:lstStyle/>
          <a:p>
            <a:pPr/>
          </a:p>
        </p:txBody>
      </p:sp>
      <p:sp>
        <p:nvSpPr>
          <p:cNvPr id="921" name="Shape 921"/>
          <p:cNvSpPr/>
          <p:nvPr>
            <p:ph type="body" sz="quarter" idx="1"/>
          </p:nvPr>
        </p:nvSpPr>
        <p:spPr>
          <a:prstGeom prst="rect">
            <a:avLst/>
          </a:prstGeom>
        </p:spPr>
        <p:txBody>
          <a:bodyPr/>
          <a:lstStyle/>
          <a:p>
            <a:pPr/>
            <a:r>
              <a:t>Dr. Bridgman lectured about striated muscle, the myofibril and the sarcomere in Histology, and he discussed how they function in muscle contraction in Physiology. </a:t>
            </a:r>
          </a:p>
          <a:p>
            <a:pPr/>
            <a:r>
              <a:t>The molecules are our focus here - the “sliding filament” model. </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1" name="Shape 931"/>
          <p:cNvSpPr/>
          <p:nvPr>
            <p:ph type="sldImg"/>
          </p:nvPr>
        </p:nvSpPr>
        <p:spPr>
          <a:prstGeom prst="rect">
            <a:avLst/>
          </a:prstGeom>
        </p:spPr>
        <p:txBody>
          <a:bodyPr/>
          <a:lstStyle/>
          <a:p>
            <a:pPr/>
          </a:p>
        </p:txBody>
      </p:sp>
      <p:sp>
        <p:nvSpPr>
          <p:cNvPr id="932" name="Shape 932"/>
          <p:cNvSpPr/>
          <p:nvPr>
            <p:ph type="body" sz="quarter" idx="1"/>
          </p:nvPr>
        </p:nvSpPr>
        <p:spPr>
          <a:prstGeom prst="rect">
            <a:avLst/>
          </a:prstGeom>
        </p:spPr>
        <p:txBody>
          <a:bodyPr/>
          <a:lstStyle/>
          <a:p>
            <a:pPr/>
            <a:r>
              <a:t>Muscle contraction is triggered by rapid increase in Ca2+ in cytoplasm, secondary to action potential from the neuromuscular junction. Ca2+ binds Troponin C, which is in a complex with Troponin I and Troponin T. Together, they regulate tropomyosin. At rest, tropomyosin blocks the sites on the actin filaments to which myosin wants to bind. Ca2+ causes tropomyosin to roll out of the way, not leave entirely. The process is cooperative along the length of the actin filament, so that the process is “all or none.”</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7" name="Shape 937"/>
          <p:cNvSpPr/>
          <p:nvPr>
            <p:ph type="sldImg"/>
          </p:nvPr>
        </p:nvSpPr>
        <p:spPr>
          <a:prstGeom prst="rect">
            <a:avLst/>
          </a:prstGeom>
        </p:spPr>
        <p:txBody>
          <a:bodyPr/>
          <a:lstStyle/>
          <a:p>
            <a:pPr/>
          </a:p>
        </p:txBody>
      </p:sp>
      <p:sp>
        <p:nvSpPr>
          <p:cNvPr id="938" name="Shape 938"/>
          <p:cNvSpPr/>
          <p:nvPr>
            <p:ph type="body" sz="quarter" idx="1"/>
          </p:nvPr>
        </p:nvSpPr>
        <p:spPr>
          <a:prstGeom prst="rect">
            <a:avLst/>
          </a:prstGeom>
        </p:spPr>
        <p:txBody>
          <a:bodyPr/>
          <a:lstStyle>
            <a:lvl1pPr>
              <a:lnSpc>
                <a:spcPct val="100000"/>
              </a:lnSpc>
              <a:defRPr sz="1600">
                <a:latin typeface="Lucida Grande"/>
                <a:ea typeface="Lucida Grande"/>
                <a:cs typeface="Lucida Grande"/>
                <a:sym typeface="Lucida Grande"/>
              </a:defRPr>
            </a:lvl1pPr>
          </a:lstStyle>
          <a:p>
            <a:pPr/>
            <a:r>
              <a:t>Familial hypertrophic cardiomyopathy is an autosomal dominant disorder, that is generally undetected until sudden death. Tragic cases of young people, including athletes and pregnant women, whose hearts are under stress. Subtle biochemical effects due to single amino acid change. The heart accommodates well, but the histology becomes altered over time, and conduction pathways become affected. Suddenly, under stress, conductions proceeds via an altered pathway, leading to “fibrillation” in which the heart muscle contracts in a wildly disordered pattern and pumps little to no blood. </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4" name="Shape 944"/>
          <p:cNvSpPr/>
          <p:nvPr>
            <p:ph type="sldImg"/>
          </p:nvPr>
        </p:nvSpPr>
        <p:spPr>
          <a:prstGeom prst="rect">
            <a:avLst/>
          </a:prstGeom>
        </p:spPr>
        <p:txBody>
          <a:bodyPr/>
          <a:lstStyle/>
          <a:p>
            <a:pPr/>
          </a:p>
        </p:txBody>
      </p:sp>
      <p:sp>
        <p:nvSpPr>
          <p:cNvPr id="945" name="Shape 945"/>
          <p:cNvSpPr/>
          <p:nvPr>
            <p:ph type="body" sz="quarter" idx="1"/>
          </p:nvPr>
        </p:nvSpPr>
        <p:spPr>
          <a:prstGeom prst="rect">
            <a:avLst/>
          </a:prstGeom>
        </p:spPr>
        <p:txBody>
          <a:bodyPr/>
          <a:lstStyle/>
          <a:p>
            <a:pPr/>
            <a:r>
              <a:t>Flagella and Cilia are motile structures driven by a common Microtubule-based nano-machine, the axoneme. Flagella are generally single and show helical wave motion. Cilia are generally multiple and beat together in a wave-like motion. </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1" name="Shape 951"/>
          <p:cNvSpPr/>
          <p:nvPr>
            <p:ph type="sldImg"/>
          </p:nvPr>
        </p:nvSpPr>
        <p:spPr>
          <a:prstGeom prst="rect">
            <a:avLst/>
          </a:prstGeom>
        </p:spPr>
        <p:txBody>
          <a:bodyPr/>
          <a:lstStyle/>
          <a:p>
            <a:pPr/>
          </a:p>
        </p:txBody>
      </p:sp>
      <p:sp>
        <p:nvSpPr>
          <p:cNvPr id="952" name="Shape 952"/>
          <p:cNvSpPr/>
          <p:nvPr>
            <p:ph type="body" sz="quarter" idx="1"/>
          </p:nvPr>
        </p:nvSpPr>
        <p:spPr>
          <a:prstGeom prst="rect">
            <a:avLst/>
          </a:prstGeom>
        </p:spPr>
        <p:txBody>
          <a:bodyPr/>
          <a:lstStyle/>
          <a:p>
            <a:pPr/>
            <a:r>
              <a:t>Axoneme is the name of the underlying machine, built from Microtubules and about 250 other proteins. Nine pairs of “doublet” Microtubules (A and B) around the outside. One pair of two “singlet” Microtubules in center. Hence, “9 + 2.” Dynein motors attach to A tubule. They reach out, bind and attempt to slide on B. All the components are linked together, so sliding occurs but in a very limited way, propagated down the length of the structure, from base to tip. </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2" name="Shape 962"/>
          <p:cNvSpPr/>
          <p:nvPr>
            <p:ph type="sldImg"/>
          </p:nvPr>
        </p:nvSpPr>
        <p:spPr>
          <a:prstGeom prst="rect">
            <a:avLst/>
          </a:prstGeom>
        </p:spPr>
        <p:txBody>
          <a:bodyPr/>
          <a:lstStyle/>
          <a:p>
            <a:pPr/>
          </a:p>
        </p:txBody>
      </p:sp>
      <p:sp>
        <p:nvSpPr>
          <p:cNvPr id="963" name="Shape 963"/>
          <p:cNvSpPr/>
          <p:nvPr>
            <p:ph type="body" sz="quarter" idx="1"/>
          </p:nvPr>
        </p:nvSpPr>
        <p:spPr>
          <a:prstGeom prst="rect">
            <a:avLst/>
          </a:prstGeom>
        </p:spPr>
        <p:txBody>
          <a:bodyPr/>
          <a:lstStyle/>
          <a:p>
            <a:pPr/>
            <a:r>
              <a:t>How motion is generated. Left: A) 2-d protein gel showing the many components. B) EM cross-section. C and D) Diagrams showing the dynein arms and the radial spokes. Right: Microtubules are anchored in at the base of the axoneme in a structure, the “basal body.” Ensures that no Microtubules slide past each other here, so sliding occurs along the length, bending the structure. </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8" name="Shape 968"/>
          <p:cNvSpPr/>
          <p:nvPr>
            <p:ph type="sldImg"/>
          </p:nvPr>
        </p:nvSpPr>
        <p:spPr>
          <a:prstGeom prst="rect">
            <a:avLst/>
          </a:prstGeom>
        </p:spPr>
        <p:txBody>
          <a:bodyPr/>
          <a:lstStyle/>
          <a:p>
            <a:pPr/>
          </a:p>
        </p:txBody>
      </p:sp>
      <p:sp>
        <p:nvSpPr>
          <p:cNvPr id="969" name="Shape 969"/>
          <p:cNvSpPr/>
          <p:nvPr>
            <p:ph type="body" sz="quarter" idx="1"/>
          </p:nvPr>
        </p:nvSpPr>
        <p:spPr>
          <a:prstGeom prst="rect">
            <a:avLst/>
          </a:prstGeom>
        </p:spPr>
        <p:txBody>
          <a:bodyPr/>
          <a:lstStyle/>
          <a:p>
            <a:pPr/>
            <a:r>
              <a:t>Bending of axoneme occurs because dynein attempts to slide, cannot go very far, resulting in bend. </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4" name="Shape 974"/>
          <p:cNvSpPr/>
          <p:nvPr>
            <p:ph type="sldImg"/>
          </p:nvPr>
        </p:nvSpPr>
        <p:spPr>
          <a:prstGeom prst="rect">
            <a:avLst/>
          </a:prstGeom>
        </p:spPr>
        <p:txBody>
          <a:bodyPr/>
          <a:lstStyle/>
          <a:p>
            <a:pPr/>
          </a:p>
        </p:txBody>
      </p:sp>
      <p:sp>
        <p:nvSpPr>
          <p:cNvPr id="975" name="Shape 975"/>
          <p:cNvSpPr/>
          <p:nvPr>
            <p:ph type="body" sz="quarter" idx="1"/>
          </p:nvPr>
        </p:nvSpPr>
        <p:spPr>
          <a:prstGeom prst="rect">
            <a:avLst/>
          </a:prstGeom>
        </p:spPr>
        <p:txBody>
          <a:bodyPr/>
          <a:lstStyle/>
          <a:p>
            <a:pPr/>
            <a:r>
              <a:t>Microtubules assemble into mitotic spindle, which separates chromosomes. Microtubules are very dynamic, nucleated from centrosomes (after duplication and separation). Minus ends at poles, with plus ends reaching out and binding to chromosomes. Kinesin motors helps move the chromosomes to the center of the cell, first. Other types of kinesin help push the poles apart. Dynein anchored at the cell periphery pulls on Microtubules, which also helps move the poles apart and ensures that each daughter cell gets one set of chromosomes. Later, when sister chromatids separate, and one of each pair moves to the pole, what motor positioned where might do this? </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0" name="Shape 980"/>
          <p:cNvSpPr/>
          <p:nvPr>
            <p:ph type="sldImg"/>
          </p:nvPr>
        </p:nvSpPr>
        <p:spPr>
          <a:prstGeom prst="rect">
            <a:avLst/>
          </a:prstGeom>
        </p:spPr>
        <p:txBody>
          <a:bodyPr/>
          <a:lstStyle/>
          <a:p>
            <a:pPr/>
          </a:p>
        </p:txBody>
      </p:sp>
      <p:sp>
        <p:nvSpPr>
          <p:cNvPr id="981" name="Shape 981"/>
          <p:cNvSpPr/>
          <p:nvPr>
            <p:ph type="body" sz="quarter" idx="1"/>
          </p:nvPr>
        </p:nvSpPr>
        <p:spPr>
          <a:prstGeom prst="rect">
            <a:avLst/>
          </a:prstGeom>
        </p:spPr>
        <p:txBody>
          <a:bodyPr/>
          <a:lstStyle>
            <a:lvl1pPr>
              <a:lnSpc>
                <a:spcPct val="100000"/>
              </a:lnSpc>
              <a:defRPr sz="1600">
                <a:latin typeface="Lucida Grande"/>
                <a:ea typeface="Lucida Grande"/>
                <a:cs typeface="Lucida Grande"/>
                <a:sym typeface="Lucida Grande"/>
              </a:defRPr>
            </a:lvl1pPr>
          </a:lstStyle>
          <a:p>
            <a:pPr/>
            <a:r>
              <a:t>Intermediate filaments are named because, in striated muscle, their width is “intermediate” between that of actin filaments, which are “thin,” and myosin filaments, which “thick.” Many human genes, expressed in different cell types are different times.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Shape 166"/>
          <p:cNvSpPr/>
          <p:nvPr>
            <p:ph type="sldImg"/>
          </p:nvPr>
        </p:nvSpPr>
        <p:spPr>
          <a:prstGeom prst="rect">
            <a:avLst/>
          </a:prstGeom>
        </p:spPr>
        <p:txBody>
          <a:bodyPr/>
          <a:lstStyle/>
          <a:p>
            <a:pPr/>
          </a:p>
        </p:txBody>
      </p:sp>
      <p:sp>
        <p:nvSpPr>
          <p:cNvPr id="167" name="Shape 167"/>
          <p:cNvSpPr/>
          <p:nvPr>
            <p:ph type="body" sz="quarter" idx="1"/>
          </p:nvPr>
        </p:nvSpPr>
        <p:spPr>
          <a:prstGeom prst="rect">
            <a:avLst/>
          </a:prstGeom>
        </p:spPr>
        <p:txBody>
          <a:bodyPr/>
          <a:lstStyle/>
          <a:p>
            <a:pPr/>
            <a:r>
              <a:t>Actin - fundamental facts. Participate in three major cellular machines pictured here - microvilli of epithelial brush border, stress fibers for non-muscle cell contraction and adhesion, and the sarcomere of striated muscle. </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6" name="Shape 986"/>
          <p:cNvSpPr/>
          <p:nvPr>
            <p:ph type="sldImg"/>
          </p:nvPr>
        </p:nvSpPr>
        <p:spPr>
          <a:prstGeom prst="rect">
            <a:avLst/>
          </a:prstGeom>
        </p:spPr>
        <p:txBody>
          <a:bodyPr/>
          <a:lstStyle/>
          <a:p>
            <a:pPr/>
          </a:p>
        </p:txBody>
      </p:sp>
      <p:sp>
        <p:nvSpPr>
          <p:cNvPr id="987" name="Shape 987"/>
          <p:cNvSpPr/>
          <p:nvPr>
            <p:ph type="body" sz="quarter" idx="1"/>
          </p:nvPr>
        </p:nvSpPr>
        <p:spPr>
          <a:prstGeom prst="rect">
            <a:avLst/>
          </a:prstGeom>
        </p:spPr>
        <p:txBody>
          <a:bodyPr/>
          <a:lstStyle>
            <a:lvl1pPr>
              <a:lnSpc>
                <a:spcPct val="100000"/>
              </a:lnSpc>
              <a:defRPr sz="1600">
                <a:latin typeface="Lucida Grande"/>
                <a:ea typeface="Lucida Grande"/>
                <a:cs typeface="Lucida Grande"/>
                <a:sym typeface="Lucida Grande"/>
              </a:defRPr>
            </a:lvl1pPr>
          </a:lstStyle>
          <a:p>
            <a:pPr/>
            <a:r>
              <a:t>Biochemical properties of IFs are very different from those of actin and Microtubules. They are very strong and very stable. Impart mechanical strength and stability to the cytoplasm.</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2" name="Shape 992"/>
          <p:cNvSpPr/>
          <p:nvPr>
            <p:ph type="sldImg"/>
          </p:nvPr>
        </p:nvSpPr>
        <p:spPr>
          <a:prstGeom prst="rect">
            <a:avLst/>
          </a:prstGeom>
        </p:spPr>
        <p:txBody>
          <a:bodyPr/>
          <a:lstStyle/>
          <a:p>
            <a:pPr/>
          </a:p>
        </p:txBody>
      </p:sp>
      <p:sp>
        <p:nvSpPr>
          <p:cNvPr id="993" name="Shape 993"/>
          <p:cNvSpPr/>
          <p:nvPr>
            <p:ph type="body" sz="quarter" idx="1"/>
          </p:nvPr>
        </p:nvSpPr>
        <p:spPr>
          <a:prstGeom prst="rect">
            <a:avLst/>
          </a:prstGeom>
        </p:spPr>
        <p:txBody>
          <a:bodyPr/>
          <a:lstStyle>
            <a:lvl1pPr>
              <a:lnSpc>
                <a:spcPct val="100000"/>
              </a:lnSpc>
              <a:defRPr sz="1600">
                <a:latin typeface="Lucida Grande"/>
                <a:ea typeface="Lucida Grande"/>
                <a:cs typeface="Lucida Grande"/>
                <a:sym typeface="Lucida Grande"/>
              </a:defRPr>
            </a:lvl1pPr>
          </a:lstStyle>
          <a:p>
            <a:pPr/>
            <a:r>
              <a:t>IFs biochemical properties allow them to help the cells remain intact (resist shear and other physical forces). Also to keep the nucleus in the center of the cell, which is especially good if a cell is migrating.</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8" name="Shape 998"/>
          <p:cNvSpPr/>
          <p:nvPr>
            <p:ph type="sldImg"/>
          </p:nvPr>
        </p:nvSpPr>
        <p:spPr>
          <a:prstGeom prst="rect">
            <a:avLst/>
          </a:prstGeom>
        </p:spPr>
        <p:txBody>
          <a:bodyPr/>
          <a:lstStyle/>
          <a:p>
            <a:pPr/>
          </a:p>
        </p:txBody>
      </p:sp>
      <p:sp>
        <p:nvSpPr>
          <p:cNvPr id="999" name="Shape 999"/>
          <p:cNvSpPr/>
          <p:nvPr>
            <p:ph type="body" sz="quarter" idx="1"/>
          </p:nvPr>
        </p:nvSpPr>
        <p:spPr>
          <a:prstGeom prst="rect">
            <a:avLst/>
          </a:prstGeom>
        </p:spPr>
        <p:txBody>
          <a:bodyPr/>
          <a:lstStyle>
            <a:lvl1pPr>
              <a:lnSpc>
                <a:spcPct val="100000"/>
              </a:lnSpc>
              <a:defRPr sz="1600">
                <a:latin typeface="Lucida Grande"/>
                <a:ea typeface="Lucida Grande"/>
                <a:cs typeface="Lucida Grande"/>
                <a:sym typeface="Lucida Grande"/>
              </a:defRPr>
            </a:lvl1pPr>
          </a:lstStyle>
          <a:p>
            <a:pPr/>
            <a:r>
              <a:t>IF structure and assembly has one very critical difference from actin and Microtubules - NO polarity. At an early stage, two dimers bind to each in an anti-parallel fashion, creating a tetramer that is symmetric. Everything built from that tetramer can NOT have polarity. Are there motors that work on IFs? Are the two ends of the IF different?</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4" name="Shape 1004"/>
          <p:cNvSpPr/>
          <p:nvPr>
            <p:ph type="sldImg"/>
          </p:nvPr>
        </p:nvSpPr>
        <p:spPr>
          <a:prstGeom prst="rect">
            <a:avLst/>
          </a:prstGeom>
        </p:spPr>
        <p:txBody>
          <a:bodyPr/>
          <a:lstStyle/>
          <a:p>
            <a:pPr/>
          </a:p>
        </p:txBody>
      </p:sp>
      <p:sp>
        <p:nvSpPr>
          <p:cNvPr id="1005" name="Shape 1005"/>
          <p:cNvSpPr/>
          <p:nvPr>
            <p:ph type="body" sz="quarter" idx="1"/>
          </p:nvPr>
        </p:nvSpPr>
        <p:spPr>
          <a:prstGeom prst="rect">
            <a:avLst/>
          </a:prstGeom>
        </p:spPr>
        <p:txBody>
          <a:bodyPr/>
          <a:lstStyle>
            <a:lvl1pPr>
              <a:lnSpc>
                <a:spcPct val="100000"/>
              </a:lnSpc>
              <a:defRPr sz="1600">
                <a:latin typeface="Lucida Grande"/>
                <a:ea typeface="Lucida Grande"/>
                <a:cs typeface="Lucida Grande"/>
                <a:sym typeface="Lucida Grande"/>
              </a:defRPr>
            </a:lvl1pPr>
          </a:lstStyle>
          <a:p>
            <a:pPr/>
            <a:r>
              <a:t>IFs can be made to unravel. No evidence of helical symmetry - another difference from actin and Microtubules. </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1" name="Shape 1011"/>
          <p:cNvSpPr/>
          <p:nvPr>
            <p:ph type="sldImg"/>
          </p:nvPr>
        </p:nvSpPr>
        <p:spPr>
          <a:prstGeom prst="rect">
            <a:avLst/>
          </a:prstGeom>
        </p:spPr>
        <p:txBody>
          <a:bodyPr/>
          <a:lstStyle/>
          <a:p>
            <a:pPr/>
          </a:p>
        </p:txBody>
      </p:sp>
      <p:sp>
        <p:nvSpPr>
          <p:cNvPr id="1012" name="Shape 1012"/>
          <p:cNvSpPr/>
          <p:nvPr>
            <p:ph type="body" sz="quarter" idx="1"/>
          </p:nvPr>
        </p:nvSpPr>
        <p:spPr>
          <a:prstGeom prst="rect">
            <a:avLst/>
          </a:prstGeom>
        </p:spPr>
        <p:txBody>
          <a:bodyPr/>
          <a:lstStyle/>
          <a:p>
            <a:pPr>
              <a:lnSpc>
                <a:spcPct val="100000"/>
              </a:lnSpc>
              <a:defRPr sz="1600">
                <a:latin typeface="Lucida Grande"/>
                <a:ea typeface="Lucida Grande"/>
                <a:cs typeface="Lucida Grande"/>
                <a:sym typeface="Lucida Grande"/>
              </a:defRPr>
            </a:pPr>
            <a:r>
              <a:t>IF proteins can be classified into five major groups. Classes I and II are keratins, acidic and basic, respectively. One acidic binds to one basic, making heteropolymers. Class III IFs are homopolymers, in the sense that one type of protein subunit can assemble with itself to make the filament. Class IV include neurofilaments, which have three different polypeptides - heavy, medium and light - making up one filaments. Class V are called lamins; they can form IFs as homopolymers or heteropolymers. </a:t>
            </a:r>
          </a:p>
          <a:p>
            <a:pPr>
              <a:lnSpc>
                <a:spcPct val="100000"/>
              </a:lnSpc>
              <a:defRPr sz="1600">
                <a:latin typeface="Lucida Grande"/>
                <a:ea typeface="Lucida Grande"/>
                <a:cs typeface="Lucida Grande"/>
                <a:sym typeface="Lucida Grande"/>
              </a:defRPr>
            </a:pPr>
            <a:r>
              <a:t>None of the class cross-polymerize. One cell can have keratin filaments, vimentin filaments and lamin filaments - they are separate from one another.</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7" name="Shape 1017"/>
          <p:cNvSpPr/>
          <p:nvPr>
            <p:ph type="sldImg"/>
          </p:nvPr>
        </p:nvSpPr>
        <p:spPr>
          <a:prstGeom prst="rect">
            <a:avLst/>
          </a:prstGeom>
        </p:spPr>
        <p:txBody>
          <a:bodyPr/>
          <a:lstStyle/>
          <a:p>
            <a:pPr/>
          </a:p>
        </p:txBody>
      </p:sp>
      <p:sp>
        <p:nvSpPr>
          <p:cNvPr id="1018" name="Shape 1018"/>
          <p:cNvSpPr/>
          <p:nvPr>
            <p:ph type="body" sz="quarter" idx="1"/>
          </p:nvPr>
        </p:nvSpPr>
        <p:spPr>
          <a:prstGeom prst="rect">
            <a:avLst/>
          </a:prstGeom>
        </p:spPr>
        <p:txBody>
          <a:bodyPr/>
          <a:lstStyle/>
          <a:p>
            <a:pPr/>
            <a:r>
              <a:t>IF assembly. IFs are extremely stable, making them very difficult to study for biochemists. Do not bind nucleotide, unlike actin and Microtubules. The whole filament moves very little, but the precursors do move a bit, in order for an IF to grow. During mitosis, they have to clear out, in order for the mitotic spindle to have space to do its work. Disassembly during mitosis is induced by the major kinases that control the cell cycle. </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3" name="Shape 1023"/>
          <p:cNvSpPr/>
          <p:nvPr>
            <p:ph type="sldImg"/>
          </p:nvPr>
        </p:nvSpPr>
        <p:spPr>
          <a:prstGeom prst="rect">
            <a:avLst/>
          </a:prstGeom>
        </p:spPr>
        <p:txBody>
          <a:bodyPr/>
          <a:lstStyle/>
          <a:p>
            <a:pPr/>
          </a:p>
        </p:txBody>
      </p:sp>
      <p:sp>
        <p:nvSpPr>
          <p:cNvPr id="1024" name="Shape 1024"/>
          <p:cNvSpPr/>
          <p:nvPr>
            <p:ph type="body" sz="quarter" idx="1"/>
          </p:nvPr>
        </p:nvSpPr>
        <p:spPr>
          <a:prstGeom prst="rect">
            <a:avLst/>
          </a:prstGeom>
        </p:spPr>
        <p:txBody>
          <a:bodyPr/>
          <a:lstStyle>
            <a:lvl1pPr>
              <a:lnSpc>
                <a:spcPct val="100000"/>
              </a:lnSpc>
              <a:defRPr sz="1600">
                <a:latin typeface="Lucida Grande"/>
                <a:ea typeface="Lucida Grande"/>
                <a:cs typeface="Lucida Grande"/>
                <a:sym typeface="Lucida Grande"/>
              </a:defRPr>
            </a:lvl1pPr>
          </a:lstStyle>
          <a:p>
            <a:pPr/>
            <a:r>
              <a:t>Vimentin forms a cage around the nucleus. Present in almost cells early in development, then the cells often switch to another kind of IF. Microtubules interact and track long them. Surprisingly, a mouse lacking vimentin is grossly normal - this baffles the experts. </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0" name="Shape 1030"/>
          <p:cNvSpPr/>
          <p:nvPr>
            <p:ph type="sldImg"/>
          </p:nvPr>
        </p:nvSpPr>
        <p:spPr>
          <a:prstGeom prst="rect">
            <a:avLst/>
          </a:prstGeom>
        </p:spPr>
        <p:txBody>
          <a:bodyPr/>
          <a:lstStyle/>
          <a:p>
            <a:pPr/>
          </a:p>
        </p:txBody>
      </p:sp>
      <p:sp>
        <p:nvSpPr>
          <p:cNvPr id="1031" name="Shape 1031"/>
          <p:cNvSpPr/>
          <p:nvPr>
            <p:ph type="body" sz="quarter" idx="1"/>
          </p:nvPr>
        </p:nvSpPr>
        <p:spPr>
          <a:prstGeom prst="rect">
            <a:avLst/>
          </a:prstGeom>
        </p:spPr>
        <p:txBody>
          <a:bodyPr/>
          <a:lstStyle/>
          <a:p>
            <a:pPr/>
            <a:r>
              <a:t>Fluorescence micrograph showing vimentin filaments making cage around nucleus, extending out to the cell edge. Nucleus is held in place. </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7" name="Shape 1037"/>
          <p:cNvSpPr/>
          <p:nvPr>
            <p:ph type="sldImg"/>
          </p:nvPr>
        </p:nvSpPr>
        <p:spPr>
          <a:prstGeom prst="rect">
            <a:avLst/>
          </a:prstGeom>
        </p:spPr>
        <p:txBody>
          <a:bodyPr/>
          <a:lstStyle/>
          <a:p>
            <a:pPr/>
          </a:p>
        </p:txBody>
      </p:sp>
      <p:sp>
        <p:nvSpPr>
          <p:cNvPr id="1038" name="Shape 1038"/>
          <p:cNvSpPr/>
          <p:nvPr>
            <p:ph type="body" sz="quarter" idx="1"/>
          </p:nvPr>
        </p:nvSpPr>
        <p:spPr>
          <a:prstGeom prst="rect">
            <a:avLst/>
          </a:prstGeom>
        </p:spPr>
        <p:txBody>
          <a:bodyPr/>
          <a:lstStyle/>
          <a:p>
            <a:pPr/>
            <a:r>
              <a:t>IFs are stable and separate from each other. Photobleaching experiment illustrates the timing of the turnover of the filaments. Requires 20 minutes (or more). Actin and Microtubules turn over in seconds. </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6" name="Shape 1046"/>
          <p:cNvSpPr/>
          <p:nvPr>
            <p:ph type="sldImg"/>
          </p:nvPr>
        </p:nvSpPr>
        <p:spPr>
          <a:prstGeom prst="rect">
            <a:avLst/>
          </a:prstGeom>
        </p:spPr>
        <p:txBody>
          <a:bodyPr/>
          <a:lstStyle/>
          <a:p>
            <a:pPr/>
          </a:p>
        </p:txBody>
      </p:sp>
      <p:sp>
        <p:nvSpPr>
          <p:cNvPr id="1047" name="Shape 1047"/>
          <p:cNvSpPr/>
          <p:nvPr>
            <p:ph type="body" sz="quarter" idx="1"/>
          </p:nvPr>
        </p:nvSpPr>
        <p:spPr>
          <a:prstGeom prst="rect">
            <a:avLst/>
          </a:prstGeom>
        </p:spPr>
        <p:txBody>
          <a:bodyPr/>
          <a:lstStyle>
            <a:lvl1pPr>
              <a:lnSpc>
                <a:spcPct val="100000"/>
              </a:lnSpc>
              <a:defRPr sz="1600">
                <a:latin typeface="Lucida Grande"/>
                <a:ea typeface="Lucida Grande"/>
                <a:cs typeface="Lucida Grande"/>
                <a:sym typeface="Lucida Grande"/>
              </a:defRPr>
            </a:lvl1pPr>
          </a:lstStyle>
          <a:p>
            <a:pPr/>
            <a:r>
              <a:t>At the edge of the cell, the IFs are thin and much more dynamic than what appears to be the case when one looks only at the central cytoplasm.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 name="Shape 177"/>
          <p:cNvSpPr/>
          <p:nvPr>
            <p:ph type="sldImg"/>
          </p:nvPr>
        </p:nvSpPr>
        <p:spPr>
          <a:prstGeom prst="rect">
            <a:avLst/>
          </a:prstGeom>
        </p:spPr>
        <p:txBody>
          <a:bodyPr/>
          <a:lstStyle/>
          <a:p>
            <a:pPr/>
          </a:p>
        </p:txBody>
      </p:sp>
      <p:sp>
        <p:nvSpPr>
          <p:cNvPr id="178" name="Shape 178"/>
          <p:cNvSpPr/>
          <p:nvPr>
            <p:ph type="body" sz="quarter" idx="1"/>
          </p:nvPr>
        </p:nvSpPr>
        <p:spPr>
          <a:prstGeom prst="rect">
            <a:avLst/>
          </a:prstGeom>
        </p:spPr>
        <p:txBody>
          <a:bodyPr/>
          <a:lstStyle/>
          <a:p>
            <a:pPr/>
            <a:r>
              <a:t>Intermediate filaments - fundamental facts. Participate in three major cellular structures pictured here - neurofilaments in neuronal process, vimentin cage around nucleus, and lamin meshwork lining the inside of the nucleus. </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2" name="Shape 1052"/>
          <p:cNvSpPr/>
          <p:nvPr>
            <p:ph type="sldImg"/>
          </p:nvPr>
        </p:nvSpPr>
        <p:spPr>
          <a:prstGeom prst="rect">
            <a:avLst/>
          </a:prstGeom>
        </p:spPr>
        <p:txBody>
          <a:bodyPr/>
          <a:lstStyle/>
          <a:p>
            <a:pPr/>
          </a:p>
        </p:txBody>
      </p:sp>
      <p:sp>
        <p:nvSpPr>
          <p:cNvPr id="1053" name="Shape 1053"/>
          <p:cNvSpPr/>
          <p:nvPr>
            <p:ph type="body" sz="quarter" idx="1"/>
          </p:nvPr>
        </p:nvSpPr>
        <p:spPr>
          <a:prstGeom prst="rect">
            <a:avLst/>
          </a:prstGeom>
        </p:spPr>
        <p:txBody>
          <a:bodyPr/>
          <a:lstStyle>
            <a:lvl1pPr>
              <a:lnSpc>
                <a:spcPct val="100000"/>
              </a:lnSpc>
              <a:defRPr sz="1600">
                <a:latin typeface="Lucida Grande"/>
                <a:ea typeface="Lucida Grande"/>
                <a:cs typeface="Lucida Grande"/>
                <a:sym typeface="Lucida Grande"/>
              </a:defRPr>
            </a:lvl1pPr>
          </a:lstStyle>
          <a:p>
            <a:pPr/>
            <a:r>
              <a:t>Desmin IFs form in striated muscle. They form elastic elements (rubber bands) that keep the sarcomeres from over-stretching and they keep the myofibrils aligned with each other. </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8" name="Shape 1058"/>
          <p:cNvSpPr/>
          <p:nvPr>
            <p:ph type="sldImg"/>
          </p:nvPr>
        </p:nvSpPr>
        <p:spPr>
          <a:prstGeom prst="rect">
            <a:avLst/>
          </a:prstGeom>
        </p:spPr>
        <p:txBody>
          <a:bodyPr/>
          <a:lstStyle/>
          <a:p>
            <a:pPr/>
          </a:p>
        </p:txBody>
      </p:sp>
      <p:sp>
        <p:nvSpPr>
          <p:cNvPr id="1059" name="Shape 1059"/>
          <p:cNvSpPr/>
          <p:nvPr>
            <p:ph type="body" sz="quarter" idx="1"/>
          </p:nvPr>
        </p:nvSpPr>
        <p:spPr>
          <a:prstGeom prst="rect">
            <a:avLst/>
          </a:prstGeom>
        </p:spPr>
        <p:txBody>
          <a:bodyPr/>
          <a:lstStyle/>
          <a:p>
            <a:pPr>
              <a:lnSpc>
                <a:spcPct val="100000"/>
              </a:lnSpc>
              <a:defRPr sz="1600">
                <a:latin typeface="Lucida Grande"/>
                <a:ea typeface="Lucida Grande"/>
                <a:cs typeface="Lucida Grande"/>
                <a:sym typeface="Lucida Grande"/>
              </a:defRPr>
            </a:pPr>
            <a:r>
              <a:t>Keratins are expressed in epithelial cells - what are some examples of those? </a:t>
            </a:r>
          </a:p>
          <a:p>
            <a:pPr>
              <a:lnSpc>
                <a:spcPct val="100000"/>
              </a:lnSpc>
              <a:defRPr sz="1600">
                <a:latin typeface="Lucida Grande"/>
                <a:ea typeface="Lucida Grande"/>
                <a:cs typeface="Lucida Grande"/>
                <a:sym typeface="Lucida Grande"/>
              </a:defRPr>
            </a:pPr>
            <a:r>
              <a:t>Forms the outer layer of skin. As epidermal cells progress from bottom to top of epidermis, they became simple masses of keratin filaments. </a:t>
            </a:r>
          </a:p>
          <a:p>
            <a:pPr>
              <a:lnSpc>
                <a:spcPct val="100000"/>
              </a:lnSpc>
              <a:defRPr sz="1600">
                <a:latin typeface="Lucida Grande"/>
                <a:ea typeface="Lucida Grande"/>
                <a:cs typeface="Lucida Grande"/>
                <a:sym typeface="Lucida Grande"/>
              </a:defRPr>
            </a:pPr>
            <a:r>
              <a:t>Special skin cells make hair, nails, feathers and tortoise shells. </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4" name="Shape 1064"/>
          <p:cNvSpPr/>
          <p:nvPr>
            <p:ph type="sldImg"/>
          </p:nvPr>
        </p:nvSpPr>
        <p:spPr>
          <a:prstGeom prst="rect">
            <a:avLst/>
          </a:prstGeom>
        </p:spPr>
        <p:txBody>
          <a:bodyPr/>
          <a:lstStyle/>
          <a:p>
            <a:pPr/>
          </a:p>
        </p:txBody>
      </p:sp>
      <p:sp>
        <p:nvSpPr>
          <p:cNvPr id="1065" name="Shape 1065"/>
          <p:cNvSpPr/>
          <p:nvPr>
            <p:ph type="body" sz="quarter" idx="1"/>
          </p:nvPr>
        </p:nvSpPr>
        <p:spPr>
          <a:prstGeom prst="rect">
            <a:avLst/>
          </a:prstGeom>
        </p:spPr>
        <p:txBody>
          <a:bodyPr/>
          <a:lstStyle>
            <a:lvl1pPr>
              <a:lnSpc>
                <a:spcPct val="100000"/>
              </a:lnSpc>
              <a:defRPr sz="1600">
                <a:latin typeface="Lucida Grande"/>
                <a:ea typeface="Lucida Grande"/>
                <a:cs typeface="Lucida Grande"/>
                <a:sym typeface="Lucida Grande"/>
              </a:defRPr>
            </a:lvl1pPr>
          </a:lstStyle>
          <a:p>
            <a:pPr/>
            <a:r>
              <a:t>EM illustrating high density of keratin filaments at top layers of epidermis.</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0" name="Shape 1070"/>
          <p:cNvSpPr/>
          <p:nvPr>
            <p:ph type="sldImg"/>
          </p:nvPr>
        </p:nvSpPr>
        <p:spPr>
          <a:prstGeom prst="rect">
            <a:avLst/>
          </a:prstGeom>
        </p:spPr>
        <p:txBody>
          <a:bodyPr/>
          <a:lstStyle/>
          <a:p>
            <a:pPr/>
          </a:p>
        </p:txBody>
      </p:sp>
      <p:sp>
        <p:nvSpPr>
          <p:cNvPr id="1071" name="Shape 1071"/>
          <p:cNvSpPr/>
          <p:nvPr>
            <p:ph type="body" sz="quarter" idx="1"/>
          </p:nvPr>
        </p:nvSpPr>
        <p:spPr>
          <a:prstGeom prst="rect">
            <a:avLst/>
          </a:prstGeom>
        </p:spPr>
        <p:txBody>
          <a:bodyPr/>
          <a:lstStyle/>
          <a:p>
            <a:pPr/>
            <a:r>
              <a:t>Mutations in keratin genes cause a family of human skin diseases. Discovered by a basic science researcher interested in how the genes and proteins work. Made mutations in order to figure out which parts of keratin proteins were important for assembly. Realized that expressing these mutant keratins in cells had dominant effects, even in very low amounts - all the keratin filaments failed to assemble. How could this happen?</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9" name="Shape 1079"/>
          <p:cNvSpPr/>
          <p:nvPr>
            <p:ph type="sldImg"/>
          </p:nvPr>
        </p:nvSpPr>
        <p:spPr>
          <a:prstGeom prst="rect">
            <a:avLst/>
          </a:prstGeom>
        </p:spPr>
        <p:txBody>
          <a:bodyPr/>
          <a:lstStyle/>
          <a:p>
            <a:pPr/>
          </a:p>
        </p:txBody>
      </p:sp>
      <p:sp>
        <p:nvSpPr>
          <p:cNvPr id="1080" name="Shape 1080"/>
          <p:cNvSpPr/>
          <p:nvPr>
            <p:ph type="body" sz="quarter" idx="1"/>
          </p:nvPr>
        </p:nvSpPr>
        <p:spPr>
          <a:prstGeom prst="rect">
            <a:avLst/>
          </a:prstGeom>
        </p:spPr>
        <p:txBody>
          <a:bodyPr/>
          <a:lstStyle>
            <a:lvl1pPr>
              <a:lnSpc>
                <a:spcPct val="100000"/>
              </a:lnSpc>
              <a:defRPr sz="1600">
                <a:latin typeface="Lucida Grande"/>
                <a:ea typeface="Lucida Grande"/>
                <a:cs typeface="Lucida Grande"/>
                <a:sym typeface="Lucida Grande"/>
              </a:defRPr>
            </a:lvl1pPr>
          </a:lstStyle>
          <a:p>
            <a:pPr/>
            <a:r>
              <a:t>The scientist also expressed the keratin mutations in mice. Realized that the mice had blisters on their skin, similar to some humans who are born with blisters and suffer from them throughout their life. “Bullosa” means blister. She sequenced the keratin genes of the human patients - they had the same amino-acid changes that she had engineered originally, attempting to understand how keratins assemble into filaments. </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5" name="Shape 1085"/>
          <p:cNvSpPr/>
          <p:nvPr>
            <p:ph type="sldImg"/>
          </p:nvPr>
        </p:nvSpPr>
        <p:spPr>
          <a:prstGeom prst="rect">
            <a:avLst/>
          </a:prstGeom>
        </p:spPr>
        <p:txBody>
          <a:bodyPr/>
          <a:lstStyle/>
          <a:p>
            <a:pPr/>
          </a:p>
        </p:txBody>
      </p:sp>
      <p:sp>
        <p:nvSpPr>
          <p:cNvPr id="1086" name="Shape 1086"/>
          <p:cNvSpPr/>
          <p:nvPr>
            <p:ph type="body" sz="quarter" idx="1"/>
          </p:nvPr>
        </p:nvSpPr>
        <p:spPr>
          <a:prstGeom prst="rect">
            <a:avLst/>
          </a:prstGeom>
        </p:spPr>
        <p:txBody>
          <a:bodyPr/>
          <a:lstStyle>
            <a:lvl1pPr>
              <a:lnSpc>
                <a:spcPct val="100000"/>
              </a:lnSpc>
              <a:defRPr sz="1600">
                <a:latin typeface="Lucida Grande"/>
                <a:ea typeface="Lucida Grande"/>
                <a:cs typeface="Lucida Grande"/>
                <a:sym typeface="Lucida Grande"/>
              </a:defRPr>
            </a:lvl1pPr>
          </a:lstStyle>
          <a:p>
            <a:pPr/>
            <a:r>
              <a:t>Keratin mutations lead to loss of keratin filaments, which leads to fragile skin. Different keratin genes expressed in different layers of the epidermis - that determines the location and severity of the blister.</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6" name="Shape 1096"/>
          <p:cNvSpPr/>
          <p:nvPr>
            <p:ph type="sldImg"/>
          </p:nvPr>
        </p:nvSpPr>
        <p:spPr>
          <a:prstGeom prst="rect">
            <a:avLst/>
          </a:prstGeom>
        </p:spPr>
        <p:txBody>
          <a:bodyPr/>
          <a:lstStyle/>
          <a:p>
            <a:pPr/>
          </a:p>
        </p:txBody>
      </p:sp>
      <p:sp>
        <p:nvSpPr>
          <p:cNvPr id="1097" name="Shape 1097"/>
          <p:cNvSpPr/>
          <p:nvPr>
            <p:ph type="body" sz="quarter" idx="1"/>
          </p:nvPr>
        </p:nvSpPr>
        <p:spPr>
          <a:prstGeom prst="rect">
            <a:avLst/>
          </a:prstGeom>
        </p:spPr>
        <p:txBody>
          <a:bodyPr/>
          <a:lstStyle/>
          <a:p>
            <a:pPr>
              <a:lnSpc>
                <a:spcPct val="100000"/>
              </a:lnSpc>
              <a:defRPr sz="1600">
                <a:latin typeface="Lucida Grande"/>
                <a:ea typeface="Lucida Grande"/>
                <a:cs typeface="Lucida Grande"/>
                <a:sym typeface="Lucida Grande"/>
              </a:defRPr>
            </a:pPr>
            <a:r>
              <a:t>Neurofilaments are composed of three different polypeptides - heavy, medium, light. They fill the axons and dendrites to help prevent them from breaking. Why is this so important? If they break, they don’t grow back!</a:t>
            </a:r>
          </a:p>
          <a:p>
            <a:pPr>
              <a:lnSpc>
                <a:spcPct val="100000"/>
              </a:lnSpc>
              <a:defRPr sz="1600">
                <a:latin typeface="Lucida Grande"/>
                <a:ea typeface="Lucida Grande"/>
                <a:cs typeface="Lucida Grande"/>
                <a:sym typeface="Lucida Grande"/>
              </a:defRPr>
            </a:pPr>
            <a:r>
              <a:t>Example of confusion about cause and effect in disease research. Clumps of neurofilaments are seen in many diseases where neurons die, including amyotrophic lateral sclerosis (ALS aka Lou Gehrig’s disease). Researchers hypothesized that the disease was caused by these clumps, which were resulting from abnormal neurofilament assembly. However, other people found that mutations of an enzyme, superoxide dismutase, can cause ALS, including in mice. Using mice, they knocked out the neurofilament genes, so the mice had no neurofilaments. They still got ALS. Clumps are an effect, not the cause, of the disease.</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3" name="Shape 1103"/>
          <p:cNvSpPr/>
          <p:nvPr>
            <p:ph type="sldImg"/>
          </p:nvPr>
        </p:nvSpPr>
        <p:spPr>
          <a:prstGeom prst="rect">
            <a:avLst/>
          </a:prstGeom>
        </p:spPr>
        <p:txBody>
          <a:bodyPr/>
          <a:lstStyle/>
          <a:p>
            <a:pPr/>
          </a:p>
        </p:txBody>
      </p:sp>
      <p:sp>
        <p:nvSpPr>
          <p:cNvPr id="1104" name="Shape 1104"/>
          <p:cNvSpPr/>
          <p:nvPr>
            <p:ph type="body" sz="quarter" idx="1"/>
          </p:nvPr>
        </p:nvSpPr>
        <p:spPr>
          <a:prstGeom prst="rect">
            <a:avLst/>
          </a:prstGeom>
        </p:spPr>
        <p:txBody>
          <a:bodyPr/>
          <a:lstStyle>
            <a:lvl1pPr>
              <a:lnSpc>
                <a:spcPct val="100000"/>
              </a:lnSpc>
              <a:defRPr sz="1600">
                <a:latin typeface="Lucida Grande"/>
                <a:ea typeface="Lucida Grande"/>
                <a:cs typeface="Lucida Grande"/>
                <a:sym typeface="Lucida Grande"/>
              </a:defRPr>
            </a:lvl1pPr>
          </a:lstStyle>
          <a:p>
            <a:pPr/>
            <a:r>
              <a:t>Neurofilaments are very stable. How do they form? Clever photobleaching experiment reveals that small packets of neurofilament protein are zipping around, up and down the axon. Without the photobleaching, the little packets are obscured by the big clumps of filaments. </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9" name="Shape 1109"/>
          <p:cNvSpPr/>
          <p:nvPr>
            <p:ph type="sldImg"/>
          </p:nvPr>
        </p:nvSpPr>
        <p:spPr>
          <a:prstGeom prst="rect">
            <a:avLst/>
          </a:prstGeom>
        </p:spPr>
        <p:txBody>
          <a:bodyPr/>
          <a:lstStyle/>
          <a:p>
            <a:pPr/>
          </a:p>
        </p:txBody>
      </p:sp>
      <p:sp>
        <p:nvSpPr>
          <p:cNvPr id="1110" name="Shape 1110"/>
          <p:cNvSpPr/>
          <p:nvPr>
            <p:ph type="body" sz="quarter" idx="1"/>
          </p:nvPr>
        </p:nvSpPr>
        <p:spPr>
          <a:prstGeom prst="rect">
            <a:avLst/>
          </a:prstGeom>
        </p:spPr>
        <p:txBody>
          <a:bodyPr/>
          <a:lstStyle/>
          <a:p>
            <a:pPr>
              <a:lnSpc>
                <a:spcPct val="100000"/>
              </a:lnSpc>
              <a:defRPr sz="1600">
                <a:latin typeface="Lucida Grande"/>
                <a:ea typeface="Lucida Grande"/>
                <a:cs typeface="Lucida Grande"/>
                <a:sym typeface="Lucida Grande"/>
              </a:defRPr>
            </a:pPr>
            <a:r>
              <a:t>Lamins form square-lattice meshworks on the inner surface of the inner nuclear membrane. Recall there are inner and outer. Important to give the nucleus shape and strength. Need to break down during mitosis. </a:t>
            </a:r>
          </a:p>
          <a:p>
            <a:pPr>
              <a:lnSpc>
                <a:spcPct val="100000"/>
              </a:lnSpc>
              <a:defRPr sz="1600">
                <a:latin typeface="Lucida Grande"/>
                <a:ea typeface="Lucida Grande"/>
                <a:cs typeface="Lucida Grande"/>
                <a:sym typeface="Lucida Grande"/>
              </a:defRPr>
            </a:pPr>
            <a:r>
              <a:t>Geneticists and molecular biologists found that humans with accelerated aging, “progeria”, have mutations of lamins. How and why this causes accelerated aging is mysterious. </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1" name="Shape 1121"/>
          <p:cNvSpPr/>
          <p:nvPr>
            <p:ph type="sldImg"/>
          </p:nvPr>
        </p:nvSpPr>
        <p:spPr>
          <a:prstGeom prst="rect">
            <a:avLst/>
          </a:prstGeom>
        </p:spPr>
        <p:txBody>
          <a:bodyPr/>
          <a:lstStyle/>
          <a:p>
            <a:pPr/>
          </a:p>
        </p:txBody>
      </p:sp>
      <p:sp>
        <p:nvSpPr>
          <p:cNvPr id="1122" name="Shape 1122"/>
          <p:cNvSpPr/>
          <p:nvPr>
            <p:ph type="body" sz="quarter" idx="1"/>
          </p:nvPr>
        </p:nvSpPr>
        <p:spPr>
          <a:prstGeom prst="rect">
            <a:avLst/>
          </a:prstGeom>
        </p:spPr>
        <p:txBody>
          <a:bodyPr/>
          <a:lstStyle>
            <a:lvl1pPr>
              <a:lnSpc>
                <a:spcPct val="100000"/>
              </a:lnSpc>
              <a:defRPr sz="1600">
                <a:latin typeface="Lucida Grande"/>
                <a:ea typeface="Lucida Grande"/>
                <a:cs typeface="Lucida Grande"/>
                <a:sym typeface="Lucida Grande"/>
              </a:defRPr>
            </a:lvl1pPr>
          </a:lstStyle>
          <a:p>
            <a:pPr/>
            <a:r>
              <a:t>EMs show beautiful square latticework of lamin filaments. Nuclear pores are seen enmeshed in the latticework.</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Shape 183"/>
          <p:cNvSpPr/>
          <p:nvPr>
            <p:ph type="sldImg"/>
          </p:nvPr>
        </p:nvSpPr>
        <p:spPr>
          <a:prstGeom prst="rect">
            <a:avLst/>
          </a:prstGeom>
        </p:spPr>
        <p:txBody>
          <a:bodyPr/>
          <a:lstStyle/>
          <a:p>
            <a:pPr/>
          </a:p>
        </p:txBody>
      </p:sp>
      <p:sp>
        <p:nvSpPr>
          <p:cNvPr id="184" name="Shape 184"/>
          <p:cNvSpPr/>
          <p:nvPr>
            <p:ph type="body" sz="quarter" idx="1"/>
          </p:nvPr>
        </p:nvSpPr>
        <p:spPr>
          <a:prstGeom prst="rect">
            <a:avLst/>
          </a:prstGeom>
        </p:spPr>
        <p:txBody>
          <a:bodyPr/>
          <a:lstStyle/>
          <a:p>
            <a:pPr/>
            <a:r>
              <a:t>Microtubules and Actin Filaments - common / related properties of the molecular mechanisms and cellular functions. Outline of what we will discuss.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685800" y="558800"/>
            <a:ext cx="7772400" cy="2057400"/>
          </a:xfrm>
          <a:prstGeom prst="rect">
            <a:avLst/>
          </a:prstGeom>
          <a:effectLst/>
        </p:spPr>
        <p:txBody>
          <a:bodyPr/>
          <a:lstStyle/>
          <a:p>
            <a:pPr/>
            <a:r>
              <a:t>Title Text</a:t>
            </a:r>
          </a:p>
        </p:txBody>
      </p:sp>
      <p:sp>
        <p:nvSpPr>
          <p:cNvPr id="12" name="Body Level One…"/>
          <p:cNvSpPr txBox="1"/>
          <p:nvPr>
            <p:ph type="body" sz="half" idx="1"/>
          </p:nvPr>
        </p:nvSpPr>
        <p:spPr>
          <a:xfrm>
            <a:off x="2343621" y="2616200"/>
            <a:ext cx="4456758" cy="2971800"/>
          </a:xfrm>
          <a:prstGeom prst="rect">
            <a:avLst/>
          </a:prstGeom>
          <a:effectLst/>
        </p:spPr>
        <p:txBody>
          <a:bodyPr/>
          <a:lstStyle>
            <a:lvl1pPr marL="0" indent="0">
              <a:buSzTx/>
              <a:buNone/>
            </a:lvl1pPr>
            <a:lvl2pPr marL="0" indent="0">
              <a:buSzTx/>
              <a:buNone/>
            </a:lvl2pPr>
            <a:lvl3pPr marL="0" indent="0">
              <a:buSzTx/>
              <a:buNone/>
            </a:lvl3pPr>
            <a:lvl4pPr marL="0" indent="0">
              <a:buSzTx/>
              <a:buNone/>
            </a:lvl4pPr>
            <a:lvl5pPr marL="0" indent="0">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86" name="Title Text"/>
          <p:cNvSpPr txBox="1"/>
          <p:nvPr>
            <p:ph type="title"/>
          </p:nvPr>
        </p:nvSpPr>
        <p:spPr>
          <a:xfrm>
            <a:off x="457200" y="0"/>
            <a:ext cx="3008314" cy="1435100"/>
          </a:xfrm>
          <a:prstGeom prst="rect">
            <a:avLst/>
          </a:prstGeom>
        </p:spPr>
        <p:txBody>
          <a:bodyPr anchor="b"/>
          <a:lstStyle>
            <a:lvl1pPr>
              <a:defRPr sz="3200">
                <a:solidFill>
                  <a:schemeClr val="accent3">
                    <a:lumOff val="44000"/>
                  </a:schemeClr>
                </a:solidFill>
              </a:defRPr>
            </a:lvl1pPr>
          </a:lstStyle>
          <a:p>
            <a:pPr/>
            <a:r>
              <a:t>Title Text</a:t>
            </a:r>
          </a:p>
        </p:txBody>
      </p:sp>
      <p:sp>
        <p:nvSpPr>
          <p:cNvPr id="87" name="Body Level One…"/>
          <p:cNvSpPr txBox="1"/>
          <p:nvPr>
            <p:ph type="body" idx="1"/>
          </p:nvPr>
        </p:nvSpPr>
        <p:spPr>
          <a:xfrm>
            <a:off x="3448446" y="273050"/>
            <a:ext cx="5238354" cy="6584950"/>
          </a:xfrm>
          <a:prstGeom prst="rect">
            <a:avLst/>
          </a:prstGeom>
          <a:effectLst/>
        </p:spPr>
        <p:txBody>
          <a:bodyPr/>
          <a:lstStyle>
            <a:lvl1pPr marL="342900"/>
          </a:lstStyle>
          <a:p>
            <a:pPr/>
            <a:r>
              <a:t>Body Level One</a:t>
            </a:r>
          </a:p>
          <a:p>
            <a:pPr lvl="1"/>
            <a:r>
              <a:t>Body Level Two</a:t>
            </a:r>
          </a:p>
          <a:p>
            <a:pPr lvl="2"/>
            <a:r>
              <a:t>Body Level Three</a:t>
            </a:r>
          </a:p>
          <a:p>
            <a:pPr lvl="3"/>
            <a:r>
              <a:t>Body Level Four</a:t>
            </a:r>
          </a:p>
          <a:p>
            <a:pPr lvl="4"/>
            <a:r>
              <a:t>Body Level Five</a:t>
            </a:r>
          </a:p>
        </p:txBody>
      </p:sp>
      <p:sp>
        <p:nvSpPr>
          <p:cNvPr id="88" name="Slide Number"/>
          <p:cNvSpPr txBox="1"/>
          <p:nvPr>
            <p:ph type="sldNum" sz="quarter" idx="2"/>
          </p:nvPr>
        </p:nvSpPr>
        <p:spPr>
          <a:prstGeom prst="rect">
            <a:avLst/>
          </a:prstGeom>
          <a:effectLst>
            <a:outerShdw sx="100000" sy="100000" kx="0" ky="0" algn="b" rotWithShape="0" blurRad="50800" dist="25399" dir="2700000">
              <a:schemeClr val="accent3">
                <a:lumOff val="44000"/>
              </a:schemeClr>
            </a:outerShdw>
          </a:effectLst>
        </p:spPr>
        <p:txBody>
          <a:bodyPr/>
          <a:lstStyle>
            <a:lvl1pPr>
              <a:defRPr>
                <a:solidFill>
                  <a:schemeClr val="accent3">
                    <a:lumOff val="44000"/>
                  </a:schemeClr>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95" name="Title Text"/>
          <p:cNvSpPr txBox="1"/>
          <p:nvPr>
            <p:ph type="title"/>
          </p:nvPr>
        </p:nvSpPr>
        <p:spPr>
          <a:xfrm>
            <a:off x="1792288" y="4800600"/>
            <a:ext cx="5486401" cy="566738"/>
          </a:xfrm>
          <a:prstGeom prst="rect">
            <a:avLst/>
          </a:prstGeom>
        </p:spPr>
        <p:txBody>
          <a:bodyPr anchor="b"/>
          <a:lstStyle>
            <a:lvl1pPr>
              <a:defRPr>
                <a:solidFill>
                  <a:schemeClr val="accent3">
                    <a:lumOff val="44000"/>
                  </a:schemeClr>
                </a:solidFill>
              </a:defRPr>
            </a:lvl1pPr>
          </a:lstStyle>
          <a:p>
            <a:pPr/>
            <a:r>
              <a:t>Title Text</a:t>
            </a:r>
          </a:p>
        </p:txBody>
      </p:sp>
      <p:sp>
        <p:nvSpPr>
          <p:cNvPr id="96" name="Body Level One…"/>
          <p:cNvSpPr txBox="1"/>
          <p:nvPr>
            <p:ph type="body" sz="quarter" idx="1"/>
          </p:nvPr>
        </p:nvSpPr>
        <p:spPr>
          <a:xfrm>
            <a:off x="1792288" y="5367337"/>
            <a:ext cx="5486401" cy="1269802"/>
          </a:xfrm>
          <a:prstGeom prst="rect">
            <a:avLst/>
          </a:prstGeom>
          <a:effectLst/>
        </p:spPr>
        <p:txBody>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pPr/>
            <a:r>
              <a:t>Body Level One</a:t>
            </a:r>
          </a:p>
          <a:p>
            <a:pPr lvl="1"/>
            <a:r>
              <a:t>Body Level Two</a:t>
            </a:r>
          </a:p>
          <a:p>
            <a:pPr lvl="2"/>
            <a:r>
              <a:t>Body Level Three</a:t>
            </a:r>
          </a:p>
          <a:p>
            <a:pPr lvl="3"/>
            <a:r>
              <a:t>Body Level Four</a:t>
            </a:r>
          </a:p>
          <a:p>
            <a:pPr lvl="4"/>
            <a:r>
              <a:t>Body Level Five</a:t>
            </a:r>
          </a:p>
        </p:txBody>
      </p:sp>
      <p:sp>
        <p:nvSpPr>
          <p:cNvPr id="97" name="Slide Number"/>
          <p:cNvSpPr txBox="1"/>
          <p:nvPr>
            <p:ph type="sldNum" sz="quarter" idx="2"/>
          </p:nvPr>
        </p:nvSpPr>
        <p:spPr>
          <a:prstGeom prst="rect">
            <a:avLst/>
          </a:prstGeom>
          <a:effectLst>
            <a:outerShdw sx="100000" sy="100000" kx="0" ky="0" algn="b" rotWithShape="0" blurRad="50800" dist="25399" dir="2700000">
              <a:schemeClr val="accent3">
                <a:lumOff val="44000"/>
              </a:schemeClr>
            </a:outerShdw>
          </a:effectLst>
        </p:spPr>
        <p:txBody>
          <a:bodyPr/>
          <a:lstStyle>
            <a:lvl1pPr>
              <a:defRPr>
                <a:solidFill>
                  <a:schemeClr val="accent3">
                    <a:lumOff val="44000"/>
                  </a:schemeClr>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Vertical Text">
    <p:spTree>
      <p:nvGrpSpPr>
        <p:cNvPr id="1" name=""/>
        <p:cNvGrpSpPr/>
        <p:nvPr/>
      </p:nvGrpSpPr>
      <p:grpSpPr>
        <a:xfrm>
          <a:off x="0" y="0"/>
          <a:ext cx="0" cy="0"/>
          <a:chOff x="0" y="0"/>
          <a:chExt cx="0" cy="0"/>
        </a:xfrm>
      </p:grpSpPr>
      <p:sp>
        <p:nvSpPr>
          <p:cNvPr id="104" name="Title Text"/>
          <p:cNvSpPr txBox="1"/>
          <p:nvPr>
            <p:ph type="title"/>
          </p:nvPr>
        </p:nvSpPr>
        <p:spPr>
          <a:prstGeom prst="rect">
            <a:avLst/>
          </a:prstGeom>
          <a:effectLst/>
        </p:spPr>
        <p:txBody>
          <a:bodyPr/>
          <a:lstStyle/>
          <a:p>
            <a:pPr/>
            <a:r>
              <a:t>Title Text</a:t>
            </a:r>
          </a:p>
        </p:txBody>
      </p:sp>
      <p:sp>
        <p:nvSpPr>
          <p:cNvPr id="105" name="Body Level One…"/>
          <p:cNvSpPr txBox="1"/>
          <p:nvPr>
            <p:ph type="body" idx="1"/>
          </p:nvPr>
        </p:nvSpPr>
        <p:spPr>
          <a:prstGeom prst="rect">
            <a:avLst/>
          </a:prstGeom>
          <a:effectLst/>
        </p:spPr>
        <p:txBody>
          <a:bodyPr/>
          <a:lstStyle>
            <a:lvl1pPr marL="342900"/>
          </a:lstStyle>
          <a:p>
            <a:pPr/>
            <a:r>
              <a:t>Body Level One</a:t>
            </a:r>
          </a:p>
          <a:p>
            <a:pPr lvl="1"/>
            <a:r>
              <a:t>Body Level Two</a:t>
            </a:r>
          </a:p>
          <a:p>
            <a:pPr lvl="2"/>
            <a:r>
              <a:t>Body Level Three</a:t>
            </a:r>
          </a:p>
          <a:p>
            <a:pPr lvl="3"/>
            <a:r>
              <a:t>Body Level Four</a:t>
            </a:r>
          </a:p>
          <a:p>
            <a:pPr lvl="4"/>
            <a:r>
              <a:t>Body Level Five</a:t>
            </a:r>
          </a:p>
        </p:txBody>
      </p:sp>
      <p:sp>
        <p:nvSpPr>
          <p:cNvPr id="106" name="Slide Number"/>
          <p:cNvSpPr txBox="1"/>
          <p:nvPr>
            <p:ph type="sldNum" sz="quarter" idx="2"/>
          </p:nvPr>
        </p:nvSpPr>
        <p:spPr>
          <a:prstGeom prst="rect">
            <a:avLst/>
          </a:prstGeom>
          <a:effectLst>
            <a:outerShdw sx="100000" sy="100000" kx="0" ky="0" algn="b" rotWithShape="0" blurRad="50800" dist="25399" dir="2700000">
              <a:schemeClr val="accent3">
                <a:lumOff val="44000"/>
              </a:schemeClr>
            </a:outerShdw>
          </a:effectLst>
        </p:spPr>
        <p:txBody>
          <a:bodyPr/>
          <a:lstStyle>
            <a:lvl1pPr>
              <a:defRPr>
                <a:solidFill>
                  <a:schemeClr val="accent3">
                    <a:lumOff val="44000"/>
                  </a:schemeClr>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ertical Title and Text">
    <p:spTree>
      <p:nvGrpSpPr>
        <p:cNvPr id="1" name=""/>
        <p:cNvGrpSpPr/>
        <p:nvPr/>
      </p:nvGrpSpPr>
      <p:grpSpPr>
        <a:xfrm>
          <a:off x="0" y="0"/>
          <a:ext cx="0" cy="0"/>
          <a:chOff x="0" y="0"/>
          <a:chExt cx="0" cy="0"/>
        </a:xfrm>
      </p:grpSpPr>
      <p:sp>
        <p:nvSpPr>
          <p:cNvPr id="113" name="Title Text"/>
          <p:cNvSpPr txBox="1"/>
          <p:nvPr>
            <p:ph type="title"/>
          </p:nvPr>
        </p:nvSpPr>
        <p:spPr>
          <a:xfrm>
            <a:off x="6515100" y="0"/>
            <a:ext cx="1943100" cy="6705600"/>
          </a:xfrm>
          <a:prstGeom prst="rect">
            <a:avLst/>
          </a:prstGeom>
          <a:effectLst/>
        </p:spPr>
        <p:txBody>
          <a:bodyPr/>
          <a:lstStyle/>
          <a:p>
            <a:pPr/>
            <a:r>
              <a:t>Title Text</a:t>
            </a:r>
          </a:p>
        </p:txBody>
      </p:sp>
      <p:sp>
        <p:nvSpPr>
          <p:cNvPr id="114" name="Body Level One…"/>
          <p:cNvSpPr txBox="1"/>
          <p:nvPr>
            <p:ph type="body" idx="1"/>
          </p:nvPr>
        </p:nvSpPr>
        <p:spPr>
          <a:xfrm>
            <a:off x="685800" y="609600"/>
            <a:ext cx="5676900" cy="6248400"/>
          </a:xfrm>
          <a:prstGeom prst="rect">
            <a:avLst/>
          </a:prstGeom>
          <a:effectLst/>
        </p:spPr>
        <p:txBody>
          <a:bodyPr/>
          <a:lstStyle>
            <a:lvl1pPr marL="342900"/>
          </a:lstStyle>
          <a:p>
            <a:pPr/>
            <a:r>
              <a:t>Body Level One</a:t>
            </a:r>
          </a:p>
          <a:p>
            <a:pPr lvl="1"/>
            <a:r>
              <a:t>Body Level Two</a:t>
            </a:r>
          </a:p>
          <a:p>
            <a:pPr lvl="2"/>
            <a:r>
              <a:t>Body Level Three</a:t>
            </a:r>
          </a:p>
          <a:p>
            <a:pPr lvl="3"/>
            <a:r>
              <a:t>Body Level Four</a:t>
            </a:r>
          </a:p>
          <a:p>
            <a:pPr lvl="4"/>
            <a:r>
              <a:t>Body Level Five</a:t>
            </a:r>
          </a:p>
        </p:txBody>
      </p:sp>
      <p:sp>
        <p:nvSpPr>
          <p:cNvPr id="115" name="Slide Number"/>
          <p:cNvSpPr txBox="1"/>
          <p:nvPr>
            <p:ph type="sldNum" sz="quarter" idx="2"/>
          </p:nvPr>
        </p:nvSpPr>
        <p:spPr>
          <a:prstGeom prst="rect">
            <a:avLst/>
          </a:prstGeom>
          <a:effectLst>
            <a:outerShdw sx="100000" sy="100000" kx="0" ky="0" algn="b" rotWithShape="0" blurRad="50800" dist="25399" dir="2700000">
              <a:schemeClr val="accent3">
                <a:lumOff val="44000"/>
              </a:schemeClr>
            </a:outerShdw>
          </a:effectLst>
        </p:spPr>
        <p:txBody>
          <a:bodyPr/>
          <a:lstStyle>
            <a:lvl1pPr>
              <a:defRPr>
                <a:solidFill>
                  <a:schemeClr val="accent3">
                    <a:lumOff val="44000"/>
                  </a:schemeClr>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722312" y="4406900"/>
            <a:ext cx="7772401" cy="1362075"/>
          </a:xfrm>
          <a:prstGeom prst="rect">
            <a:avLst/>
          </a:prstGeom>
        </p:spPr>
        <p:txBody>
          <a:bodyPr anchor="t"/>
          <a:lstStyle>
            <a:lvl1pPr algn="l">
              <a:defRPr b="1" cap="all" sz="4000"/>
            </a:lvl1pPr>
          </a:lstStyle>
          <a:p>
            <a:pPr/>
            <a:r>
              <a:t>Title Text</a:t>
            </a:r>
          </a:p>
        </p:txBody>
      </p:sp>
      <p:sp>
        <p:nvSpPr>
          <p:cNvPr id="30" name="Body Level One…"/>
          <p:cNvSpPr txBox="1"/>
          <p:nvPr>
            <p:ph type="body" sz="quarter" idx="1"/>
          </p:nvPr>
        </p:nvSpPr>
        <p:spPr>
          <a:xfrm>
            <a:off x="722312" y="2906713"/>
            <a:ext cx="7772401" cy="1500188"/>
          </a:xfrm>
          <a:prstGeom prst="rect">
            <a:avLst/>
          </a:prstGeom>
        </p:spPr>
        <p:txBody>
          <a:bodyPr anchor="b"/>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idx="1"/>
          </p:nvPr>
        </p:nvSpPr>
        <p:spPr>
          <a:xfrm>
            <a:off x="685800" y="1981200"/>
            <a:ext cx="6469906" cy="4876800"/>
          </a:xfrm>
          <a:prstGeom prst="rect">
            <a:avLst/>
          </a:prstGeom>
        </p:spPr>
        <p:txBody>
          <a:bodyPr/>
          <a:lstStyle>
            <a:lvl1pPr marL="342900">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a:effectLst>
            <a:outerShdw sx="100000" sy="100000" kx="0" ky="0" algn="b" rotWithShape="0" blurRad="50800" dist="25399" dir="2700000">
              <a:schemeClr val="accent3">
                <a:lumOff val="44000"/>
              </a:schemeClr>
            </a:outerShdw>
          </a:effectLst>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457200" y="256810"/>
            <a:ext cx="8229600" cy="1178656"/>
          </a:xfrm>
          <a:prstGeom prst="rect">
            <a:avLst/>
          </a:prstGeom>
        </p:spPr>
        <p:txBody>
          <a:bodyPr/>
          <a:lstStyle/>
          <a:p>
            <a:pPr/>
            <a:r>
              <a:t>Title Text</a:t>
            </a:r>
          </a:p>
        </p:txBody>
      </p:sp>
      <p:sp>
        <p:nvSpPr>
          <p:cNvPr id="48" name="Body Level One…"/>
          <p:cNvSpPr txBox="1"/>
          <p:nvPr>
            <p:ph type="body" sz="quarter" idx="1"/>
          </p:nvPr>
        </p:nvSpPr>
        <p:spPr>
          <a:xfrm>
            <a:off x="457200" y="1435465"/>
            <a:ext cx="4836865" cy="2299973"/>
          </a:xfrm>
          <a:prstGeom prst="rect">
            <a:avLst/>
          </a:prstGeom>
        </p:spPr>
        <p:txBody>
          <a:bodyPr anchor="b"/>
          <a:lstStyle>
            <a:lvl1pPr marL="0" indent="0">
              <a:spcBef>
                <a:spcPts val="500"/>
              </a:spcBef>
              <a:buSzTx/>
              <a:buNone/>
              <a:defRPr b="1" sz="2400"/>
            </a:lvl1pPr>
            <a:lvl2pPr marL="0" indent="457200">
              <a:spcBef>
                <a:spcPts val="500"/>
              </a:spcBef>
              <a:buSzTx/>
              <a:buNone/>
              <a:defRPr b="1" sz="2400"/>
            </a:lvl2pPr>
            <a:lvl3pPr marL="0" indent="914400">
              <a:spcBef>
                <a:spcPts val="500"/>
              </a:spcBef>
              <a:buSzTx/>
              <a:buNone/>
              <a:defRPr b="1" sz="2400"/>
            </a:lvl3pPr>
            <a:lvl4pPr marL="0" indent="1371600">
              <a:spcBef>
                <a:spcPts val="500"/>
              </a:spcBef>
              <a:buSzTx/>
              <a:buNone/>
              <a:defRPr b="1" sz="2400"/>
            </a:lvl4pPr>
            <a:lvl5pPr marL="0" indent="1828800">
              <a:spcBef>
                <a:spcPts val="500"/>
              </a:spcBef>
              <a:buSz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Slide Number"/>
          <p:cNvSpPr txBox="1"/>
          <p:nvPr>
            <p:ph type="sldNum" sz="quarter" idx="2"/>
          </p:nvPr>
        </p:nvSpPr>
        <p:spPr>
          <a:prstGeom prst="rect">
            <a:avLst/>
          </a:prstGeom>
          <a:effectLst>
            <a:outerShdw sx="100000" sy="100000" kx="0" ky="0" algn="b" rotWithShape="0" blurRad="50800" dist="25399" dir="2700000">
              <a:schemeClr val="accent3">
                <a:lumOff val="44000"/>
              </a:schemeClr>
            </a:outerShdw>
          </a:effectLst>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6" name="Title Text"/>
          <p:cNvSpPr txBox="1"/>
          <p:nvPr>
            <p:ph type="title"/>
          </p:nvPr>
        </p:nvSpPr>
        <p:spPr>
          <a:xfrm>
            <a:off x="685800" y="609600"/>
            <a:ext cx="7772400" cy="1143000"/>
          </a:xfrm>
          <a:prstGeom prst="rect">
            <a:avLst/>
          </a:prstGeom>
        </p:spPr>
        <p:txBody>
          <a:bodyPr/>
          <a:lstStyle/>
          <a:p>
            <a:pPr/>
            <a:r>
              <a:t>Title Text</a:t>
            </a:r>
          </a:p>
        </p:txBody>
      </p:sp>
      <p:sp>
        <p:nvSpPr>
          <p:cNvPr id="57" name="Slide Number"/>
          <p:cNvSpPr txBox="1"/>
          <p:nvPr>
            <p:ph type="sldNum" sz="quarter" idx="2"/>
          </p:nvPr>
        </p:nvSpPr>
        <p:spPr>
          <a:prstGeom prst="rect">
            <a:avLst/>
          </a:prstGeom>
          <a:effectLst>
            <a:outerShdw sx="100000" sy="100000" kx="0" ky="0" algn="b" rotWithShape="0" blurRad="50800" dist="25399" dir="2700000">
              <a:schemeClr val="accent3">
                <a:lumOff val="44000"/>
              </a:schemeClr>
            </a:outerShdw>
          </a:effectLst>
        </p:spPr>
        <p:txBody>
          <a:bodyPr/>
          <a:lstStyle>
            <a:lvl1pPr>
              <a:defRPr>
                <a:solidFill>
                  <a:schemeClr val="accent3">
                    <a:lumOff val="44000"/>
                  </a:schemeClr>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Invert">
    <p:bg>
      <p:bgPr>
        <a:solidFill>
          <a:srgbClr val="000000"/>
        </a:solidFill>
      </p:bgPr>
    </p:bg>
    <p:spTree>
      <p:nvGrpSpPr>
        <p:cNvPr id="1" name=""/>
        <p:cNvGrpSpPr/>
        <p:nvPr/>
      </p:nvGrpSpPr>
      <p:grpSpPr>
        <a:xfrm>
          <a:off x="0" y="0"/>
          <a:ext cx="0" cy="0"/>
          <a:chOff x="0" y="0"/>
          <a:chExt cx="0" cy="0"/>
        </a:xfrm>
      </p:grpSpPr>
      <p:sp>
        <p:nvSpPr>
          <p:cNvPr id="64" name="Title Text"/>
          <p:cNvSpPr txBox="1"/>
          <p:nvPr>
            <p:ph type="title"/>
          </p:nvPr>
        </p:nvSpPr>
        <p:spPr>
          <a:xfrm>
            <a:off x="685800" y="609600"/>
            <a:ext cx="7772400" cy="1143000"/>
          </a:xfrm>
          <a:prstGeom prst="rect">
            <a:avLst/>
          </a:prstGeom>
          <a:effectLst/>
        </p:spPr>
        <p:txBody>
          <a:bodyPr/>
          <a:lstStyle>
            <a:lvl1pPr>
              <a:defRPr>
                <a:solidFill>
                  <a:schemeClr val="accent3">
                    <a:lumOff val="44000"/>
                  </a:schemeClr>
                </a:solidFill>
              </a:defRPr>
            </a:lvl1pPr>
          </a:lstStyle>
          <a:p>
            <a:pPr/>
            <a:r>
              <a:t>Title Text</a:t>
            </a:r>
          </a:p>
        </p:txBody>
      </p:sp>
      <p:sp>
        <p:nvSpPr>
          <p:cNvPr id="65" name="Slide Number"/>
          <p:cNvSpPr txBox="1"/>
          <p:nvPr>
            <p:ph type="sldNum" sz="quarter" idx="2"/>
          </p:nvPr>
        </p:nvSpPr>
        <p:spPr>
          <a:prstGeom prst="rect">
            <a:avLst/>
          </a:prstGeom>
        </p:spPr>
        <p:txBody>
          <a:bodyPr/>
          <a:lstStyle>
            <a:lvl1pPr>
              <a:defRPr>
                <a:solidFill>
                  <a:schemeClr val="accent3">
                    <a:lumOff val="44000"/>
                  </a:schemeClr>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7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Invert">
    <p:bg>
      <p:bgPr>
        <a:solidFill>
          <a:srgbClr val="000000"/>
        </a:solidFill>
      </p:bgPr>
    </p:bg>
    <p:spTree>
      <p:nvGrpSpPr>
        <p:cNvPr id="1" name=""/>
        <p:cNvGrpSpPr/>
        <p:nvPr/>
      </p:nvGrpSpPr>
      <p:grpSpPr>
        <a:xfrm>
          <a:off x="0" y="0"/>
          <a:ext cx="0" cy="0"/>
          <a:chOff x="0" y="0"/>
          <a:chExt cx="0" cy="0"/>
        </a:xfrm>
      </p:grpSpPr>
      <p:sp>
        <p:nvSpPr>
          <p:cNvPr id="79" name="Slide Number"/>
          <p:cNvSpPr txBox="1"/>
          <p:nvPr>
            <p:ph type="sldNum" sz="quarter" idx="2"/>
          </p:nvPr>
        </p:nvSpPr>
        <p:spPr>
          <a:prstGeom prst="rect">
            <a:avLst/>
          </a:prstGeom>
        </p:spPr>
        <p:txBody>
          <a:bodyPr/>
          <a:lstStyle>
            <a:lvl1pPr>
              <a:defRPr>
                <a:solidFill>
                  <a:schemeClr val="accent3">
                    <a:lumOff val="44000"/>
                  </a:schemeClr>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chemeClr val="accent3">
            <a:lumOff val="44000"/>
          </a:schemeClr>
        </a:solidFill>
      </p:bgPr>
    </p:bg>
    <p:spTree>
      <p:nvGrpSpPr>
        <p:cNvPr id="1" name=""/>
        <p:cNvGrpSpPr/>
        <p:nvPr/>
      </p:nvGrpSpPr>
      <p:grpSpPr>
        <a:xfrm>
          <a:off x="0" y="0"/>
          <a:ext cx="0" cy="0"/>
          <a:chOff x="0" y="0"/>
          <a:chExt cx="0" cy="0"/>
        </a:xfrm>
      </p:grpSpPr>
      <p:sp>
        <p:nvSpPr>
          <p:cNvPr id="2" name="Title Text"/>
          <p:cNvSpPr txBox="1"/>
          <p:nvPr>
            <p:ph type="title"/>
          </p:nvPr>
        </p:nvSpPr>
        <p:spPr>
          <a:xfrm>
            <a:off x="685800" y="381000"/>
            <a:ext cx="7772400" cy="1600200"/>
          </a:xfrm>
          <a:prstGeom prst="rect">
            <a:avLst/>
          </a:prstGeom>
          <a:ln w="12700">
            <a:miter lim="400000"/>
          </a:ln>
          <a:effectLst>
            <a:outerShdw sx="100000" sy="100000" kx="0" ky="0" algn="b" rotWithShape="0" blurRad="50800" dist="25399" dir="2700000">
              <a:schemeClr val="accent3">
                <a:lumOff val="44000"/>
              </a:schemeClr>
            </a:outerShdw>
          </a:effectLst>
          <a:extLst>
            <a:ext uri="{C572A759-6A51-4108-AA02-DFA0A04FC94B}">
              <ma14:wrappingTextBoxFlag xmlns:ma14="http://schemas.microsoft.com/office/mac/drawingml/2011/main" val="1"/>
            </a:ext>
          </a:extLst>
        </p:spPr>
        <p:txBody>
          <a:bodyPr lIns="45719" rIns="45719" anchor="ctr"/>
          <a:lstStyle/>
          <a:p>
            <a:pPr/>
            <a:r>
              <a:t>Title Text</a:t>
            </a:r>
          </a:p>
        </p:txBody>
      </p:sp>
      <p:sp>
        <p:nvSpPr>
          <p:cNvPr id="3" name="Body Level One…"/>
          <p:cNvSpPr txBox="1"/>
          <p:nvPr>
            <p:ph type="body" idx="1"/>
          </p:nvPr>
        </p:nvSpPr>
        <p:spPr>
          <a:xfrm>
            <a:off x="685800" y="1981200"/>
            <a:ext cx="7772400" cy="4876800"/>
          </a:xfrm>
          <a:prstGeom prst="rect">
            <a:avLst/>
          </a:prstGeom>
          <a:ln w="12700">
            <a:miter lim="400000"/>
          </a:ln>
          <a:effectLst>
            <a:outerShdw sx="100000" sy="100000" kx="0" ky="0" algn="b" rotWithShape="0" blurRad="50800" dist="25399" dir="2700000">
              <a:schemeClr val="accent3">
                <a:lumOff val="44000"/>
              </a:schemeClr>
            </a:outerShdw>
          </a:effectLst>
          <a:extLst>
            <a:ext uri="{C572A759-6A51-4108-AA02-DFA0A04FC94B}">
              <ma14:wrappingTextBoxFlag xmlns:ma14="http://schemas.microsoft.com/office/mac/drawingml/2011/main" val="1"/>
            </a:ext>
          </a:extLst>
        </p:spPr>
        <p:txBody>
          <a:bodyPr lIns="45719" rIns="45719"/>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553200" y="6248400"/>
            <a:ext cx="1905000" cy="288824"/>
          </a:xfrm>
          <a:prstGeom prst="rect">
            <a:avLst/>
          </a:prstGeom>
          <a:ln w="12700">
            <a:miter lim="400000"/>
          </a:ln>
        </p:spPr>
        <p:txBody>
          <a:bodyPr lIns="45719" rIns="45719">
            <a:spAutoFit/>
          </a:bodyPr>
          <a:lstStyle>
            <a:lvl1pPr marL="0" marR="0" algn="r">
              <a:defRPr sz="1400">
                <a:uFillTx/>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xmlns:p14="http://schemas.microsoft.com/office/powerpoint/2010/main" spd="med" advClick="1"/>
  <p:txStyles>
    <p:titleStyle>
      <a:lvl1pPr marL="0" marR="0" indent="0" algn="ctr" defTabSz="914400" latinLnBrk="0">
        <a:lnSpc>
          <a:spcPct val="100000"/>
        </a:lnSpc>
        <a:spcBef>
          <a:spcPts val="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1pPr>
      <a:lvl2pPr marL="0" marR="0" indent="0" algn="ctr" defTabSz="914400" latinLnBrk="0">
        <a:lnSpc>
          <a:spcPct val="100000"/>
        </a:lnSpc>
        <a:spcBef>
          <a:spcPts val="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2pPr>
      <a:lvl3pPr marL="0" marR="0" indent="0" algn="ctr" defTabSz="914400" latinLnBrk="0">
        <a:lnSpc>
          <a:spcPct val="100000"/>
        </a:lnSpc>
        <a:spcBef>
          <a:spcPts val="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3pPr>
      <a:lvl4pPr marL="0" marR="0" indent="0" algn="ctr" defTabSz="914400" latinLnBrk="0">
        <a:lnSpc>
          <a:spcPct val="100000"/>
        </a:lnSpc>
        <a:spcBef>
          <a:spcPts val="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4pPr>
      <a:lvl5pPr marL="0" marR="0" indent="0" algn="ctr" defTabSz="914400" latinLnBrk="0">
        <a:lnSpc>
          <a:spcPct val="100000"/>
        </a:lnSpc>
        <a:spcBef>
          <a:spcPts val="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5pPr>
      <a:lvl6pPr marL="0" marR="0" indent="457200" algn="ctr" defTabSz="914400" latinLnBrk="0">
        <a:lnSpc>
          <a:spcPct val="100000"/>
        </a:lnSpc>
        <a:spcBef>
          <a:spcPts val="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6pPr>
      <a:lvl7pPr marL="0" marR="0" indent="914400" algn="ctr" defTabSz="914400" latinLnBrk="0">
        <a:lnSpc>
          <a:spcPct val="100000"/>
        </a:lnSpc>
        <a:spcBef>
          <a:spcPts val="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7pPr>
      <a:lvl8pPr marL="0" marR="0" indent="1371600" algn="ctr" defTabSz="914400" latinLnBrk="0">
        <a:lnSpc>
          <a:spcPct val="100000"/>
        </a:lnSpc>
        <a:spcBef>
          <a:spcPts val="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8pPr>
      <a:lvl9pPr marL="0" marR="0" indent="1828800" algn="ctr" defTabSz="914400" latinLnBrk="0">
        <a:lnSpc>
          <a:spcPct val="100000"/>
        </a:lnSpc>
        <a:spcBef>
          <a:spcPts val="0"/>
        </a:spcBef>
        <a:spcAft>
          <a:spcPts val="0"/>
        </a:spcAft>
        <a:buClrTx/>
        <a:buSzTx/>
        <a:buFontTx/>
        <a:buNone/>
        <a:tabLst/>
        <a:defRPr b="0" baseline="0" cap="none" i="0" spc="0" strike="noStrike" sz="4400" u="none">
          <a:solidFill>
            <a:srgbClr val="000000"/>
          </a:solidFill>
          <a:uFillTx/>
          <a:latin typeface="Arial"/>
          <a:ea typeface="Arial"/>
          <a:cs typeface="Arial"/>
          <a:sym typeface="Arial"/>
        </a:defRPr>
      </a:lvl9pPr>
    </p:titleStyle>
    <p:bodyStyle>
      <a:lvl1pPr marL="469900" marR="0" indent="-342900" algn="l" defTabSz="914400" rtl="0" latinLnBrk="0">
        <a:lnSpc>
          <a:spcPct val="100000"/>
        </a:lnSpc>
        <a:spcBef>
          <a:spcPts val="700"/>
        </a:spcBef>
        <a:spcAft>
          <a:spcPts val="0"/>
        </a:spcAft>
        <a:buClrTx/>
        <a:buSzPct val="85000"/>
        <a:buFontTx/>
        <a:buChar char="•"/>
        <a:tabLst/>
        <a:defRPr b="0" baseline="0" cap="none" i="0" spc="0" strike="noStrike" sz="3200" u="none">
          <a:solidFill>
            <a:srgbClr val="000000"/>
          </a:solidFill>
          <a:uFillTx/>
          <a:latin typeface="Arial"/>
          <a:ea typeface="Arial"/>
          <a:cs typeface="Arial"/>
          <a:sym typeface="Arial"/>
        </a:defRPr>
      </a:lvl1pPr>
      <a:lvl2pPr marL="783771" marR="0" indent="-326571" algn="l" defTabSz="914400" rtl="0" latinLnBrk="0">
        <a:lnSpc>
          <a:spcPct val="100000"/>
        </a:lnSpc>
        <a:spcBef>
          <a:spcPts val="700"/>
        </a:spcBef>
        <a:spcAft>
          <a:spcPts val="0"/>
        </a:spcAft>
        <a:buClrTx/>
        <a:buSzPct val="85000"/>
        <a:buFontTx/>
        <a:buChar char="•"/>
        <a:tabLst/>
        <a:defRPr b="0" baseline="0" cap="none" i="0" spc="0" strike="noStrike" sz="3200" u="none">
          <a:solidFill>
            <a:srgbClr val="000000"/>
          </a:solidFill>
          <a:uFillTx/>
          <a:latin typeface="Arial"/>
          <a:ea typeface="Arial"/>
          <a:cs typeface="Arial"/>
          <a:sym typeface="Arial"/>
        </a:defRPr>
      </a:lvl2pPr>
      <a:lvl3pPr marL="1219200" marR="0" indent="-304800" algn="l" defTabSz="914400" rtl="0" latinLnBrk="0">
        <a:lnSpc>
          <a:spcPct val="100000"/>
        </a:lnSpc>
        <a:spcBef>
          <a:spcPts val="700"/>
        </a:spcBef>
        <a:spcAft>
          <a:spcPts val="0"/>
        </a:spcAft>
        <a:buClrTx/>
        <a:buSzPct val="85000"/>
        <a:buFontTx/>
        <a:buChar char="•"/>
        <a:tabLst/>
        <a:defRPr b="0" baseline="0" cap="none" i="0" spc="0" strike="noStrike" sz="3200" u="none">
          <a:solidFill>
            <a:srgbClr val="000000"/>
          </a:solidFill>
          <a:uFillTx/>
          <a:latin typeface="Arial"/>
          <a:ea typeface="Arial"/>
          <a:cs typeface="Arial"/>
          <a:sym typeface="Arial"/>
        </a:defRPr>
      </a:lvl3pPr>
      <a:lvl4pPr marL="1737360" marR="0" indent="-365760" algn="l" defTabSz="914400" rtl="0" latinLnBrk="0">
        <a:lnSpc>
          <a:spcPct val="100000"/>
        </a:lnSpc>
        <a:spcBef>
          <a:spcPts val="700"/>
        </a:spcBef>
        <a:spcAft>
          <a:spcPts val="0"/>
        </a:spcAft>
        <a:buClrTx/>
        <a:buSzPct val="85000"/>
        <a:buFontTx/>
        <a:buChar char="•"/>
        <a:tabLst/>
        <a:defRPr b="0" baseline="0" cap="none" i="0" spc="0" strike="noStrike" sz="3200" u="none">
          <a:solidFill>
            <a:srgbClr val="000000"/>
          </a:solidFill>
          <a:uFillTx/>
          <a:latin typeface="Arial"/>
          <a:ea typeface="Arial"/>
          <a:cs typeface="Arial"/>
          <a:sym typeface="Arial"/>
        </a:defRPr>
      </a:lvl4pPr>
      <a:lvl5pPr marL="2194560" marR="0" indent="-365760" algn="l" defTabSz="914400" rtl="0" latinLnBrk="0">
        <a:lnSpc>
          <a:spcPct val="100000"/>
        </a:lnSpc>
        <a:spcBef>
          <a:spcPts val="700"/>
        </a:spcBef>
        <a:spcAft>
          <a:spcPts val="0"/>
        </a:spcAft>
        <a:buClrTx/>
        <a:buSzPct val="85000"/>
        <a:buFontTx/>
        <a:buChar char="•"/>
        <a:tabLst/>
        <a:defRPr b="0" baseline="0" cap="none" i="0" spc="0" strike="noStrike" sz="3200" u="none">
          <a:solidFill>
            <a:srgbClr val="000000"/>
          </a:solidFill>
          <a:uFillTx/>
          <a:latin typeface="Arial"/>
          <a:ea typeface="Arial"/>
          <a:cs typeface="Arial"/>
          <a:sym typeface="Arial"/>
        </a:defRPr>
      </a:lvl5pPr>
      <a:lvl6pPr marL="2651760" marR="0" indent="-365760" algn="l" defTabSz="914400" rtl="0" latinLnBrk="0">
        <a:lnSpc>
          <a:spcPct val="100000"/>
        </a:lnSpc>
        <a:spcBef>
          <a:spcPts val="700"/>
        </a:spcBef>
        <a:spcAft>
          <a:spcPts val="0"/>
        </a:spcAft>
        <a:buClrTx/>
        <a:buSzPct val="85000"/>
        <a:buFontTx/>
        <a:buChar char="◉"/>
        <a:tabLst/>
        <a:defRPr b="0" baseline="0" cap="none" i="0" spc="0" strike="noStrike" sz="3200" u="none">
          <a:solidFill>
            <a:srgbClr val="000000"/>
          </a:solidFill>
          <a:uFillTx/>
          <a:latin typeface="Arial"/>
          <a:ea typeface="Arial"/>
          <a:cs typeface="Arial"/>
          <a:sym typeface="Arial"/>
        </a:defRPr>
      </a:lvl6pPr>
      <a:lvl7pPr marL="3108960" marR="0" indent="-365760" algn="l" defTabSz="914400" rtl="0" latinLnBrk="0">
        <a:lnSpc>
          <a:spcPct val="100000"/>
        </a:lnSpc>
        <a:spcBef>
          <a:spcPts val="700"/>
        </a:spcBef>
        <a:spcAft>
          <a:spcPts val="0"/>
        </a:spcAft>
        <a:buClrTx/>
        <a:buSzPct val="85000"/>
        <a:buFontTx/>
        <a:buChar char="◉"/>
        <a:tabLst/>
        <a:defRPr b="0" baseline="0" cap="none" i="0" spc="0" strike="noStrike" sz="3200" u="none">
          <a:solidFill>
            <a:srgbClr val="000000"/>
          </a:solidFill>
          <a:uFillTx/>
          <a:latin typeface="Arial"/>
          <a:ea typeface="Arial"/>
          <a:cs typeface="Arial"/>
          <a:sym typeface="Arial"/>
        </a:defRPr>
      </a:lvl7pPr>
      <a:lvl8pPr marL="3566159" marR="0" indent="-365759" algn="l" defTabSz="914400" rtl="0" latinLnBrk="0">
        <a:lnSpc>
          <a:spcPct val="100000"/>
        </a:lnSpc>
        <a:spcBef>
          <a:spcPts val="700"/>
        </a:spcBef>
        <a:spcAft>
          <a:spcPts val="0"/>
        </a:spcAft>
        <a:buClrTx/>
        <a:buSzPct val="85000"/>
        <a:buFontTx/>
        <a:buChar char="◉"/>
        <a:tabLst/>
        <a:defRPr b="0" baseline="0" cap="none" i="0" spc="0" strike="noStrike" sz="3200" u="none">
          <a:solidFill>
            <a:srgbClr val="000000"/>
          </a:solidFill>
          <a:uFillTx/>
          <a:latin typeface="Arial"/>
          <a:ea typeface="Arial"/>
          <a:cs typeface="Arial"/>
          <a:sym typeface="Arial"/>
        </a:defRPr>
      </a:lvl8pPr>
      <a:lvl9pPr marL="4023359" marR="0" indent="-365759" algn="l" defTabSz="914400" rtl="0" latinLnBrk="0">
        <a:lnSpc>
          <a:spcPct val="100000"/>
        </a:lnSpc>
        <a:spcBef>
          <a:spcPts val="700"/>
        </a:spcBef>
        <a:spcAft>
          <a:spcPts val="0"/>
        </a:spcAft>
        <a:buClrTx/>
        <a:buSzPct val="85000"/>
        <a:buFontTx/>
        <a:buChar char="◉"/>
        <a:tabLst/>
        <a:defRPr b="0" baseline="0" cap="none" i="0" spc="0" strike="noStrike" sz="3200" u="none">
          <a:solidFill>
            <a:srgbClr val="000000"/>
          </a:solidFill>
          <a:uFillTx/>
          <a:latin typeface="Arial"/>
          <a:ea typeface="Arial"/>
          <a:cs typeface="Arial"/>
          <a:sym typeface="Arial"/>
        </a:defRPr>
      </a:lvl9pPr>
    </p:bodyStyle>
    <p:otherStyle>
      <a:lvl1pPr marL="0" marR="0" indent="0" algn="r" defTabSz="9144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rial"/>
        </a:defRPr>
      </a:lvl1pPr>
      <a:lvl2pPr marL="0" marR="0" indent="457200" algn="r" defTabSz="9144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rial"/>
        </a:defRPr>
      </a:lvl2pPr>
      <a:lvl3pPr marL="0" marR="0" indent="914400" algn="r" defTabSz="9144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rial"/>
        </a:defRPr>
      </a:lvl3pPr>
      <a:lvl4pPr marL="0" marR="0" indent="1371600" algn="r" defTabSz="9144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rial"/>
        </a:defRPr>
      </a:lvl4pPr>
      <a:lvl5pPr marL="0" marR="0" indent="1828800" algn="r" defTabSz="9144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rial"/>
        </a:defRPr>
      </a:lvl5pPr>
      <a:lvl6pPr marL="0" marR="0" indent="2286000" algn="r" defTabSz="9144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rial"/>
        </a:defRPr>
      </a:lvl6pPr>
      <a:lvl7pPr marL="0" marR="0" indent="2743200" algn="r" defTabSz="9144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rial"/>
        </a:defRPr>
      </a:lvl7pPr>
      <a:lvl8pPr marL="0" marR="0" indent="3200400" algn="r" defTabSz="9144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rial"/>
        </a:defRPr>
      </a:lvl8pPr>
      <a:lvl9pPr marL="0" marR="0" indent="3657600" algn="r" defTabSz="91440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video" Target="../media/media1.mov"/><Relationship Id="rId4" Type="http://schemas.microsoft.com/office/2007/relationships/media" Target="../media/media1.mov"/><Relationship Id="rId5"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video" Target="../media/media2.mov"/><Relationship Id="rId4" Type="http://schemas.microsoft.com/office/2007/relationships/media" Target="../media/media2.mov"/><Relationship Id="rId5" Type="http://schemas.openxmlformats.org/officeDocument/2006/relationships/image" Target="../media/image6.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jpeg"/><Relationship Id="rId4" Type="http://schemas.openxmlformats.org/officeDocument/2006/relationships/image" Target="../media/image3.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jpeg"/><Relationship Id="rId4" Type="http://schemas.openxmlformats.org/officeDocument/2006/relationships/video" Target="../media/media3.mov"/><Relationship Id="rId5" Type="http://schemas.microsoft.com/office/2007/relationships/media" Target="../media/media3.mov"/><Relationship Id="rId6" Type="http://schemas.openxmlformats.org/officeDocument/2006/relationships/image" Target="../media/image7.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7.jpeg"/><Relationship Id="rId4" Type="http://schemas.openxmlformats.org/officeDocument/2006/relationships/video" Target="../media/media2.mov"/><Relationship Id="rId5" Type="http://schemas.microsoft.com/office/2007/relationships/media" Target="../media/media2.mov"/><Relationship Id="rId6" Type="http://schemas.openxmlformats.org/officeDocument/2006/relationships/image" Target="../media/image6.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8.png"/><Relationship Id="rId4" Type="http://schemas.openxmlformats.org/officeDocument/2006/relationships/image" Target="../media/image8.jpeg"/><Relationship Id="rId5" Type="http://schemas.openxmlformats.org/officeDocument/2006/relationships/image" Target="../media/image9.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9.png"/><Relationship Id="rId4" Type="http://schemas.openxmlformats.org/officeDocument/2006/relationships/image" Target="../media/image10.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0.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1.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1.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2.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2.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3.jpeg"/><Relationship Id="rId4" Type="http://schemas.openxmlformats.org/officeDocument/2006/relationships/image" Target="../media/image14.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5.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13.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6.jpeg"/><Relationship Id="rId4" Type="http://schemas.openxmlformats.org/officeDocument/2006/relationships/image" Target="../media/image17.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4.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5.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8.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9.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6.png"/><Relationship Id="rId4" Type="http://schemas.openxmlformats.org/officeDocument/2006/relationships/video" Target="../media/media4.mov"/><Relationship Id="rId5" Type="http://schemas.microsoft.com/office/2007/relationships/media" Target="../media/media4.mov"/><Relationship Id="rId6" Type="http://schemas.openxmlformats.org/officeDocument/2006/relationships/image" Target="../media/image17.png"/><Relationship Id="rId7" Type="http://schemas.openxmlformats.org/officeDocument/2006/relationships/video" Target="../media/media5.mov"/><Relationship Id="rId8" Type="http://schemas.microsoft.com/office/2007/relationships/media" Target="../media/media5.mov"/><Relationship Id="rId9" Type="http://schemas.openxmlformats.org/officeDocument/2006/relationships/image" Target="../media/image18.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3.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4.jpeg"/><Relationship Id="rId4" Type="http://schemas.openxmlformats.org/officeDocument/2006/relationships/image" Target="../media/image25.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6.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9.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7.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28.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9.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0.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31.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0.xml"/><Relationship Id="rId3" Type="http://schemas.openxmlformats.org/officeDocument/2006/relationships/image" Target="../media/image20.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image" Target="../media/image32.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33.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 Id="rId3" Type="http://schemas.openxmlformats.org/officeDocument/2006/relationships/video" Target="../media/media6.mov"/><Relationship Id="rId4" Type="http://schemas.microsoft.com/office/2007/relationships/media" Target="../media/media6.mov"/><Relationship Id="rId5" Type="http://schemas.openxmlformats.org/officeDocument/2006/relationships/image" Target="../media/image21.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22.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34.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video" Target="../media/media7.mov"/><Relationship Id="rId4" Type="http://schemas.microsoft.com/office/2007/relationships/media" Target="../media/media7.mov"/><Relationship Id="rId5" Type="http://schemas.openxmlformats.org/officeDocument/2006/relationships/image" Target="../media/image23.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24.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35.jpeg"/><Relationship Id="rId4" Type="http://schemas.openxmlformats.org/officeDocument/2006/relationships/image" Target="../media/image25.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36.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37.jpe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38.jpeg"/><Relationship Id="rId4" Type="http://schemas.openxmlformats.org/officeDocument/2006/relationships/image" Target="../media/image24.jpeg"/><Relationship Id="rId5" Type="http://schemas.openxmlformats.org/officeDocument/2006/relationships/image" Target="../media/image39.jpeg"/><Relationship Id="rId6" Type="http://schemas.openxmlformats.org/officeDocument/2006/relationships/image" Target="../media/image29.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40.jpeg"/></Relationships>

</file>

<file path=ppt/slides/_rels/slide6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41.jpeg"/></Relationships>

</file>

<file path=ppt/slides/_rels/slide6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42.jpeg"/><Relationship Id="rId4" Type="http://schemas.openxmlformats.org/officeDocument/2006/relationships/image" Target="../media/image43.jpeg"/></Relationships>

</file>

<file path=ppt/slides/_rels/slide6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44.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45.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2.xml"/><Relationship Id="rId3" Type="http://schemas.openxmlformats.org/officeDocument/2006/relationships/image" Target="../media/image30.png"/></Relationships>

</file>

<file path=ppt/slides/_rels/slide7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 Id="rId3" Type="http://schemas.openxmlformats.org/officeDocument/2006/relationships/image" Target="../media/image31.png"/></Relationships>

</file>

<file path=ppt/slides/_rels/slide7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32.png"/></Relationships>

</file>

<file path=ppt/slides/_rels/slide7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 Id="rId3" Type="http://schemas.openxmlformats.org/officeDocument/2006/relationships/image" Target="../media/image33.png"/></Relationships>

</file>

<file path=ppt/slides/_rels/slide7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 Id="rId3" Type="http://schemas.openxmlformats.org/officeDocument/2006/relationships/image" Target="../media/image46.jpeg"/></Relationships>

</file>

<file path=ppt/slides/_rels/slide7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9.xml"/><Relationship Id="rId3" Type="http://schemas.openxmlformats.org/officeDocument/2006/relationships/video" Target="../media/media8.mov"/><Relationship Id="rId4" Type="http://schemas.microsoft.com/office/2007/relationships/media" Target="../media/media8.mov"/><Relationship Id="rId5" Type="http://schemas.openxmlformats.org/officeDocument/2006/relationships/image" Target="../media/image34.png"/><Relationship Id="rId6" Type="http://schemas.openxmlformats.org/officeDocument/2006/relationships/video" Target="../media/media9.mov"/><Relationship Id="rId7" Type="http://schemas.microsoft.com/office/2007/relationships/media" Target="../media/media9.mov"/><Relationship Id="rId8" Type="http://schemas.openxmlformats.org/officeDocument/2006/relationships/image" Target="../media/image35.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8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2.xml"/><Relationship Id="rId3" Type="http://schemas.openxmlformats.org/officeDocument/2006/relationships/image" Target="../media/image36.png"/></Relationships>

</file>

<file path=ppt/slides/_rels/slide8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4.xml"/><Relationship Id="rId3" Type="http://schemas.openxmlformats.org/officeDocument/2006/relationships/image" Target="../media/image37.png"/><Relationship Id="rId4" Type="http://schemas.openxmlformats.org/officeDocument/2006/relationships/image" Target="../media/image38.png"/></Relationships>

</file>

<file path=ppt/slides/_rels/slide8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5.xml"/><Relationship Id="rId3" Type="http://schemas.openxmlformats.org/officeDocument/2006/relationships/image" Target="../media/image39.png"/></Relationships>

</file>

<file path=ppt/slides/_rels/slide8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nature.com/articles/nature24487" TargetMode="External"/><Relationship Id="rId3" Type="http://schemas.openxmlformats.org/officeDocument/2006/relationships/image" Target="../media/image40.png"/></Relationships>

</file>

<file path=ppt/slides/_rels/slide8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8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7.xml"/><Relationship Id="rId3" Type="http://schemas.openxmlformats.org/officeDocument/2006/relationships/video" Target="../media/media10.mov"/><Relationship Id="rId4" Type="http://schemas.microsoft.com/office/2007/relationships/media" Target="../media/media10.mov"/><Relationship Id="rId5" Type="http://schemas.openxmlformats.org/officeDocument/2006/relationships/image" Target="../media/image41.png"/></Relationships>

</file>

<file path=ppt/slides/_rels/slide8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9.xml"/><Relationship Id="rId3" Type="http://schemas.openxmlformats.org/officeDocument/2006/relationships/image" Target="../media/image47.jpeg"/><Relationship Id="rId4" Type="http://schemas.openxmlformats.org/officeDocument/2006/relationships/image" Target="../media/image48.jpeg"/></Relationships>

</file>

<file path=ppt/slides/_rels/slide91.xml.rels><?xml version="1.0" encoding="UTF-8"?>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 name="Microtubules, Motors and Movement:…"/>
          <p:cNvSpPr txBox="1"/>
          <p:nvPr>
            <p:ph type="title"/>
          </p:nvPr>
        </p:nvSpPr>
        <p:spPr>
          <a:prstGeom prst="rect">
            <a:avLst/>
          </a:prstGeom>
        </p:spPr>
        <p:txBody>
          <a:bodyPr/>
          <a:lstStyle/>
          <a:p>
            <a:pPr>
              <a:defRPr sz="3400"/>
            </a:pPr>
            <a:r>
              <a:t>Microtubules, Motors and Movement:</a:t>
            </a:r>
          </a:p>
          <a:p>
            <a:pPr>
              <a:defRPr sz="3400"/>
            </a:pPr>
            <a:r>
              <a:t>Cell Motility and the Cytoskeleton</a:t>
            </a:r>
          </a:p>
        </p:txBody>
      </p:sp>
      <p:sp>
        <p:nvSpPr>
          <p:cNvPr id="12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26" name="John Cooper…"/>
          <p:cNvSpPr/>
          <p:nvPr/>
        </p:nvSpPr>
        <p:spPr>
          <a:xfrm>
            <a:off x="2328365" y="5383314"/>
            <a:ext cx="4487270" cy="1353249"/>
          </a:xfrm>
          <a:prstGeom prst="rect">
            <a:avLst/>
          </a:prstGeom>
          <a:ln w="12700">
            <a:miter lim="400000"/>
          </a:ln>
          <a:extLst>
            <a:ext uri="{C572A759-6A51-4108-AA02-DFA0A04FC94B}">
              <ma14:wrappingTextBoxFlag xmlns:ma14="http://schemas.microsoft.com/office/mac/drawingml/2011/main" val="1"/>
            </a:ext>
          </a:extLst>
        </p:spPr>
        <p:txBody>
          <a:bodyPr wrap="none" lIns="45155" tIns="45155" rIns="45155" bIns="45155">
            <a:spAutoFit/>
          </a:bodyPr>
          <a:lstStyle/>
          <a:p>
            <a:pPr>
              <a:defRPr sz="1700">
                <a:solidFill>
                  <a:schemeClr val="accent3">
                    <a:lumOff val="44000"/>
                  </a:schemeClr>
                </a:solidFill>
              </a:defRPr>
            </a:pPr>
            <a:r>
              <a:t>John Cooper</a:t>
            </a:r>
          </a:p>
          <a:p>
            <a:pPr>
              <a:defRPr sz="1700">
                <a:solidFill>
                  <a:schemeClr val="accent3">
                    <a:lumOff val="44000"/>
                  </a:schemeClr>
                </a:solidFill>
              </a:defRPr>
            </a:pPr>
            <a:r>
              <a:t>Dept of Biochemistry &amp; Molecular Biophysics</a:t>
            </a:r>
          </a:p>
          <a:p>
            <a:pPr>
              <a:defRPr sz="1700">
                <a:solidFill>
                  <a:schemeClr val="accent3">
                    <a:lumOff val="44000"/>
                  </a:schemeClr>
                </a:solidFill>
              </a:defRPr>
            </a:pPr>
            <a:r>
              <a:t>www.cooperlab.wustl.edu</a:t>
            </a:r>
          </a:p>
          <a:p>
            <a:pPr>
              <a:defRPr sz="1700">
                <a:solidFill>
                  <a:schemeClr val="accent3">
                    <a:lumOff val="44000"/>
                  </a:schemeClr>
                </a:solidFill>
              </a:defRPr>
            </a:pPr>
            <a:r>
              <a:t>jacooper@wustl.edu</a:t>
            </a:r>
          </a:p>
          <a:p>
            <a:pPr>
              <a:defRPr sz="1700">
                <a:solidFill>
                  <a:schemeClr val="accent3">
                    <a:lumOff val="44000"/>
                  </a:schemeClr>
                </a:solidFill>
              </a:defRPr>
            </a:pPr>
            <a:r>
              <a:t>November 14, 2019</a:t>
            </a:r>
          </a:p>
        </p:txBody>
      </p:sp>
      <p:pic>
        <p:nvPicPr>
          <p:cNvPr id="127" name="NeutrophilChaseBact0-2.mov" descr="NeutrophilChaseBact0-2.mo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2540000" y="1905000"/>
            <a:ext cx="4064000" cy="3048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8399999" fill="hold"/>
                                        <p:tgtEl>
                                          <p:spTgt spid="12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27"/>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6" name="Microtubule Structure…"/>
          <p:cNvSpPr/>
          <p:nvPr/>
        </p:nvSpPr>
        <p:spPr>
          <a:xfrm>
            <a:off x="585566" y="242827"/>
            <a:ext cx="5534468" cy="109853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457200" indent="-416559" algn="l">
              <a:lnSpc>
                <a:spcPct val="200000"/>
              </a:lnSpc>
              <a:defRPr sz="2400"/>
            </a:pPr>
            <a:r>
              <a:rPr b="1" u="sng"/>
              <a:t>Microtubule Structure</a:t>
            </a:r>
          </a:p>
          <a:p>
            <a:pPr marL="457200" indent="-416559" algn="l"/>
            <a:r>
              <a:t>Building block = heterodimers of </a:t>
            </a:r>
            <a:r>
              <a:rPr>
                <a:latin typeface="Symbol"/>
                <a:ea typeface="Symbol"/>
                <a:cs typeface="Symbol"/>
                <a:sym typeface="Symbol"/>
              </a:rPr>
              <a:t>a</a:t>
            </a:r>
            <a:r>
              <a:t> and </a:t>
            </a:r>
            <a:r>
              <a:rPr>
                <a:latin typeface="Symbol"/>
                <a:ea typeface="Symbol"/>
                <a:cs typeface="Symbol"/>
                <a:sym typeface="Symbol"/>
              </a:rPr>
              <a:t>b</a:t>
            </a:r>
            <a:r>
              <a:t>-tubulin</a:t>
            </a:r>
          </a:p>
        </p:txBody>
      </p:sp>
      <p:pic>
        <p:nvPicPr>
          <p:cNvPr id="187" name="figure 16-11" descr="figure 16-11"/>
          <p:cNvPicPr>
            <a:picLocks noChangeAspect="1"/>
          </p:cNvPicPr>
          <p:nvPr/>
        </p:nvPicPr>
        <p:blipFill>
          <a:blip r:embed="rId3">
            <a:extLst/>
          </a:blip>
          <a:stretch>
            <a:fillRect/>
          </a:stretch>
        </p:blipFill>
        <p:spPr>
          <a:xfrm>
            <a:off x="2133600" y="1676400"/>
            <a:ext cx="6248400" cy="4035425"/>
          </a:xfrm>
          <a:prstGeom prst="rect">
            <a:avLst/>
          </a:prstGeom>
          <a:ln w="12700">
            <a:miter lim="400000"/>
          </a:ln>
        </p:spPr>
      </p:pic>
      <p:sp>
        <p:nvSpPr>
          <p:cNvPr id="188" name="Same fold…"/>
          <p:cNvSpPr/>
          <p:nvPr/>
        </p:nvSpPr>
        <p:spPr>
          <a:xfrm>
            <a:off x="1127220" y="2987675"/>
            <a:ext cx="1065023" cy="4920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rPr b="1" sz="1400"/>
              <a:t>Same fold</a:t>
            </a:r>
          </a:p>
          <a:p>
            <a:pPr/>
            <a:r>
              <a:rPr b="1" sz="1400"/>
              <a:t>40% ID</a:t>
            </a:r>
          </a:p>
        </p:txBody>
      </p:sp>
      <p:sp>
        <p:nvSpPr>
          <p:cNvPr id="189" name="Line"/>
          <p:cNvSpPr/>
          <p:nvPr/>
        </p:nvSpPr>
        <p:spPr>
          <a:xfrm flipV="1">
            <a:off x="1828800" y="2590800"/>
            <a:ext cx="685801" cy="381000"/>
          </a:xfrm>
          <a:prstGeom prst="line">
            <a:avLst/>
          </a:prstGeom>
          <a:ln>
            <a:solidFill>
              <a:srgbClr val="000000"/>
            </a:solidFill>
          </a:ln>
        </p:spPr>
        <p:txBody>
          <a:bodyPr lIns="45719" rIns="45719"/>
          <a:lstStyle/>
          <a:p>
            <a:pPr marL="0" marR="0" algn="l" defTabSz="457200">
              <a:defRPr sz="1200">
                <a:uFillTx/>
                <a:latin typeface="+mj-lt"/>
                <a:ea typeface="+mj-ea"/>
                <a:cs typeface="+mj-cs"/>
                <a:sym typeface="Helvetica"/>
              </a:defRPr>
            </a:pPr>
          </a:p>
        </p:txBody>
      </p:sp>
      <p:sp>
        <p:nvSpPr>
          <p:cNvPr id="190" name="Line"/>
          <p:cNvSpPr/>
          <p:nvPr/>
        </p:nvSpPr>
        <p:spPr>
          <a:xfrm>
            <a:off x="1828800" y="3505199"/>
            <a:ext cx="609601" cy="304802"/>
          </a:xfrm>
          <a:prstGeom prst="line">
            <a:avLst/>
          </a:prstGeom>
          <a:ln>
            <a:solidFill>
              <a:srgbClr val="000000"/>
            </a:solidFill>
          </a:ln>
        </p:spPr>
        <p:txBody>
          <a:bodyPr lIns="45719" rIns="45719"/>
          <a:lstStyle/>
          <a:p>
            <a:pPr marL="0" marR="0" algn="l" defTabSz="457200">
              <a:defRPr sz="1200">
                <a:uFillTx/>
                <a:latin typeface="+mj-lt"/>
                <a:ea typeface="+mj-ea"/>
                <a:cs typeface="+mj-cs"/>
                <a:sym typeface="Helvetica"/>
              </a:defRPr>
            </a:pPr>
          </a:p>
        </p:txBody>
      </p:sp>
      <p:sp>
        <p:nvSpPr>
          <p:cNvPr id="191" name="Line"/>
          <p:cNvSpPr/>
          <p:nvPr/>
        </p:nvSpPr>
        <p:spPr>
          <a:xfrm flipH="1">
            <a:off x="1981200" y="3962399"/>
            <a:ext cx="1371601" cy="304802"/>
          </a:xfrm>
          <a:prstGeom prst="line">
            <a:avLst/>
          </a:prstGeom>
          <a:ln>
            <a:solidFill>
              <a:srgbClr val="000000"/>
            </a:solidFill>
          </a:ln>
        </p:spPr>
        <p:txBody>
          <a:bodyPr lIns="45719" rIns="45719"/>
          <a:lstStyle/>
          <a:p>
            <a:pPr marL="0" marR="0" algn="l" defTabSz="457200">
              <a:defRPr sz="1200">
                <a:uFillTx/>
                <a:latin typeface="+mj-lt"/>
                <a:ea typeface="+mj-ea"/>
                <a:cs typeface="+mj-cs"/>
                <a:sym typeface="Helvetica"/>
              </a:defRPr>
            </a:pPr>
          </a:p>
        </p:txBody>
      </p:sp>
      <p:sp>
        <p:nvSpPr>
          <p:cNvPr id="192" name="Non-exchangeable…"/>
          <p:cNvSpPr/>
          <p:nvPr/>
        </p:nvSpPr>
        <p:spPr>
          <a:xfrm>
            <a:off x="365555" y="4191000"/>
            <a:ext cx="1796190" cy="4920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rPr b="1" sz="1400">
                <a:solidFill>
                  <a:srgbClr val="FF0000"/>
                </a:solidFill>
              </a:rPr>
              <a:t>Non-exchangeable</a:t>
            </a:r>
          </a:p>
          <a:p>
            <a:pPr/>
            <a:r>
              <a:rPr b="1" sz="1400">
                <a:solidFill>
                  <a:srgbClr val="FF0000"/>
                </a:solidFill>
              </a:rPr>
              <a:t> trapped GTP</a:t>
            </a:r>
          </a:p>
        </p:txBody>
      </p:sp>
      <p:sp>
        <p:nvSpPr>
          <p:cNvPr id="193" name="Line"/>
          <p:cNvSpPr/>
          <p:nvPr/>
        </p:nvSpPr>
        <p:spPr>
          <a:xfrm flipH="1" flipV="1">
            <a:off x="1676399" y="2057400"/>
            <a:ext cx="1676401" cy="381000"/>
          </a:xfrm>
          <a:prstGeom prst="line">
            <a:avLst/>
          </a:prstGeom>
          <a:ln>
            <a:solidFill>
              <a:srgbClr val="000000"/>
            </a:solidFill>
          </a:ln>
        </p:spPr>
        <p:txBody>
          <a:bodyPr lIns="45719" rIns="45719"/>
          <a:lstStyle/>
          <a:p>
            <a:pPr marL="0" marR="0" algn="l" defTabSz="457200">
              <a:defRPr sz="1200">
                <a:uFillTx/>
                <a:latin typeface="+mj-lt"/>
                <a:ea typeface="+mj-ea"/>
                <a:cs typeface="+mj-cs"/>
                <a:sym typeface="Helvetica"/>
              </a:defRPr>
            </a:pPr>
          </a:p>
        </p:txBody>
      </p:sp>
      <p:sp>
        <p:nvSpPr>
          <p:cNvPr id="194" name="Exchangeable…"/>
          <p:cNvSpPr/>
          <p:nvPr/>
        </p:nvSpPr>
        <p:spPr>
          <a:xfrm>
            <a:off x="365233" y="1752600"/>
            <a:ext cx="1411072" cy="4920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rPr b="1" sz="1400">
                <a:solidFill>
                  <a:srgbClr val="FF0000"/>
                </a:solidFill>
              </a:rPr>
              <a:t>Exchangeable</a:t>
            </a:r>
          </a:p>
          <a:p>
            <a:pPr/>
            <a:r>
              <a:rPr b="1" sz="1400">
                <a:solidFill>
                  <a:srgbClr val="FF0000"/>
                </a:solidFill>
              </a:rPr>
              <a:t> GTP</a:t>
            </a:r>
          </a:p>
        </p:txBody>
      </p:sp>
      <p:sp>
        <p:nvSpPr>
          <p:cNvPr id="195" name="Line"/>
          <p:cNvSpPr/>
          <p:nvPr/>
        </p:nvSpPr>
        <p:spPr>
          <a:xfrm flipH="1" flipV="1">
            <a:off x="6324599" y="1752599"/>
            <a:ext cx="228601" cy="228602"/>
          </a:xfrm>
          <a:prstGeom prst="line">
            <a:avLst/>
          </a:prstGeom>
          <a:ln>
            <a:solidFill>
              <a:srgbClr val="000000"/>
            </a:solidFill>
          </a:ln>
        </p:spPr>
        <p:txBody>
          <a:bodyPr lIns="45719" rIns="45719"/>
          <a:lstStyle/>
          <a:p>
            <a:pPr marL="0" marR="0" algn="l" defTabSz="457200">
              <a:defRPr sz="1200">
                <a:uFillTx/>
                <a:latin typeface="+mj-lt"/>
                <a:ea typeface="+mj-ea"/>
                <a:cs typeface="+mj-cs"/>
                <a:sym typeface="Helvetica"/>
              </a:defRPr>
            </a:pPr>
          </a:p>
        </p:txBody>
      </p:sp>
      <p:sp>
        <p:nvSpPr>
          <p:cNvPr id="196" name="13 Protofilaments"/>
          <p:cNvSpPr/>
          <p:nvPr/>
        </p:nvSpPr>
        <p:spPr>
          <a:xfrm>
            <a:off x="4830163" y="1462087"/>
            <a:ext cx="1528374" cy="28882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lvl1pPr>
          </a:lstStyle>
          <a:p>
            <a:pPr>
              <a:defRPr sz="2000"/>
            </a:pPr>
            <a:r>
              <a:rPr sz="1400"/>
              <a:t>13 Protofilaments</a:t>
            </a:r>
          </a:p>
        </p:txBody>
      </p:sp>
      <p:sp>
        <p:nvSpPr>
          <p:cNvPr id="19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Microtubule Structure…"/>
          <p:cNvSpPr/>
          <p:nvPr/>
        </p:nvSpPr>
        <p:spPr>
          <a:xfrm>
            <a:off x="859646" y="310569"/>
            <a:ext cx="6630636" cy="9594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457200" indent="-416559" algn="l"/>
            <a:r>
              <a:rPr b="1" u="sng"/>
              <a:t>Microtubule Structure</a:t>
            </a:r>
            <a:endParaRPr b="1" u="sng"/>
          </a:p>
          <a:p>
            <a:pPr marL="457200" indent="-416559" algn="l"/>
            <a:endParaRPr b="1" u="sng"/>
          </a:p>
          <a:p>
            <a:pPr lvl="1" marL="457200" indent="40640" algn="l"/>
            <a:r>
              <a:t>Filament polarity conferred by alpha/beta heterodimer</a:t>
            </a:r>
          </a:p>
        </p:txBody>
      </p:sp>
      <p:grpSp>
        <p:nvGrpSpPr>
          <p:cNvPr id="239" name="Group"/>
          <p:cNvGrpSpPr/>
          <p:nvPr/>
        </p:nvGrpSpPr>
        <p:grpSpPr>
          <a:xfrm>
            <a:off x="1319353" y="1485900"/>
            <a:ext cx="7448033" cy="1092491"/>
            <a:chOff x="0" y="0"/>
            <a:chExt cx="7448031" cy="1092490"/>
          </a:xfrm>
        </p:grpSpPr>
        <p:grpSp>
          <p:nvGrpSpPr>
            <p:cNvPr id="204" name="Group"/>
            <p:cNvGrpSpPr/>
            <p:nvPr/>
          </p:nvGrpSpPr>
          <p:grpSpPr>
            <a:xfrm>
              <a:off x="1815958" y="609600"/>
              <a:ext cx="293689" cy="152400"/>
              <a:chOff x="0" y="0"/>
              <a:chExt cx="293687" cy="152400"/>
            </a:xfrm>
          </p:grpSpPr>
          <p:sp>
            <p:nvSpPr>
              <p:cNvPr id="202" name="Circle"/>
              <p:cNvSpPr/>
              <p:nvPr/>
            </p:nvSpPr>
            <p:spPr>
              <a:xfrm>
                <a:off x="0"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203"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207" name="Group"/>
            <p:cNvGrpSpPr/>
            <p:nvPr/>
          </p:nvGrpSpPr>
          <p:grpSpPr>
            <a:xfrm>
              <a:off x="2120758" y="609600"/>
              <a:ext cx="293688" cy="152400"/>
              <a:chOff x="0" y="0"/>
              <a:chExt cx="293687" cy="152400"/>
            </a:xfrm>
          </p:grpSpPr>
          <p:sp>
            <p:nvSpPr>
              <p:cNvPr id="205" name="Circle"/>
              <p:cNvSpPr/>
              <p:nvPr/>
            </p:nvSpPr>
            <p:spPr>
              <a:xfrm>
                <a:off x="0"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206"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210" name="Group"/>
            <p:cNvGrpSpPr/>
            <p:nvPr/>
          </p:nvGrpSpPr>
          <p:grpSpPr>
            <a:xfrm>
              <a:off x="2425558" y="609600"/>
              <a:ext cx="293688" cy="152400"/>
              <a:chOff x="0" y="0"/>
              <a:chExt cx="293687" cy="152400"/>
            </a:xfrm>
          </p:grpSpPr>
          <p:sp>
            <p:nvSpPr>
              <p:cNvPr id="208" name="Circle"/>
              <p:cNvSpPr/>
              <p:nvPr/>
            </p:nvSpPr>
            <p:spPr>
              <a:xfrm>
                <a:off x="0"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209"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213" name="Group"/>
            <p:cNvGrpSpPr/>
            <p:nvPr/>
          </p:nvGrpSpPr>
          <p:grpSpPr>
            <a:xfrm>
              <a:off x="2708133" y="609600"/>
              <a:ext cx="293688" cy="152400"/>
              <a:chOff x="0" y="0"/>
              <a:chExt cx="293687" cy="152400"/>
            </a:xfrm>
          </p:grpSpPr>
          <p:sp>
            <p:nvSpPr>
              <p:cNvPr id="211" name="Circle"/>
              <p:cNvSpPr/>
              <p:nvPr/>
            </p:nvSpPr>
            <p:spPr>
              <a:xfrm>
                <a:off x="0"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212"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216" name="Group"/>
            <p:cNvGrpSpPr/>
            <p:nvPr/>
          </p:nvGrpSpPr>
          <p:grpSpPr>
            <a:xfrm>
              <a:off x="2958958" y="609600"/>
              <a:ext cx="293688" cy="152400"/>
              <a:chOff x="0" y="0"/>
              <a:chExt cx="293687" cy="152400"/>
            </a:xfrm>
          </p:grpSpPr>
          <p:sp>
            <p:nvSpPr>
              <p:cNvPr id="214" name="Circle"/>
              <p:cNvSpPr/>
              <p:nvPr/>
            </p:nvSpPr>
            <p:spPr>
              <a:xfrm>
                <a:off x="0"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215"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219" name="Group"/>
            <p:cNvGrpSpPr/>
            <p:nvPr/>
          </p:nvGrpSpPr>
          <p:grpSpPr>
            <a:xfrm>
              <a:off x="3263758" y="609600"/>
              <a:ext cx="293689" cy="152400"/>
              <a:chOff x="0" y="0"/>
              <a:chExt cx="293687" cy="152400"/>
            </a:xfrm>
          </p:grpSpPr>
          <p:sp>
            <p:nvSpPr>
              <p:cNvPr id="217" name="Circle"/>
              <p:cNvSpPr/>
              <p:nvPr/>
            </p:nvSpPr>
            <p:spPr>
              <a:xfrm>
                <a:off x="0"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218"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222" name="Group"/>
            <p:cNvGrpSpPr/>
            <p:nvPr/>
          </p:nvGrpSpPr>
          <p:grpSpPr>
            <a:xfrm>
              <a:off x="3568558" y="609600"/>
              <a:ext cx="293689" cy="152400"/>
              <a:chOff x="0" y="0"/>
              <a:chExt cx="293687" cy="152400"/>
            </a:xfrm>
          </p:grpSpPr>
          <p:sp>
            <p:nvSpPr>
              <p:cNvPr id="220" name="Circle"/>
              <p:cNvSpPr/>
              <p:nvPr/>
            </p:nvSpPr>
            <p:spPr>
              <a:xfrm>
                <a:off x="0"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221"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225" name="Group"/>
            <p:cNvGrpSpPr/>
            <p:nvPr/>
          </p:nvGrpSpPr>
          <p:grpSpPr>
            <a:xfrm>
              <a:off x="3851133" y="609600"/>
              <a:ext cx="293689" cy="152400"/>
              <a:chOff x="0" y="0"/>
              <a:chExt cx="293687" cy="152400"/>
            </a:xfrm>
          </p:grpSpPr>
          <p:sp>
            <p:nvSpPr>
              <p:cNvPr id="223" name="Circle"/>
              <p:cNvSpPr/>
              <p:nvPr/>
            </p:nvSpPr>
            <p:spPr>
              <a:xfrm>
                <a:off x="0"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224"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sp>
          <p:nvSpPr>
            <p:cNvPr id="226" name="α"/>
            <p:cNvSpPr/>
            <p:nvPr/>
          </p:nvSpPr>
          <p:spPr>
            <a:xfrm>
              <a:off x="1282449" y="0"/>
              <a:ext cx="305020" cy="3454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latin typeface="Symbol"/>
                  <a:ea typeface="Symbol"/>
                  <a:cs typeface="Symbol"/>
                  <a:sym typeface="Symbol"/>
                </a:defRPr>
              </a:lvl1pPr>
            </a:lstStyle>
            <a:p>
              <a:pPr>
                <a:defRPr>
                  <a:latin typeface="Arial"/>
                  <a:ea typeface="Arial"/>
                  <a:cs typeface="Arial"/>
                  <a:sym typeface="Arial"/>
                </a:defRPr>
              </a:pPr>
              <a:r>
                <a:rPr>
                  <a:latin typeface="Symbol"/>
                  <a:ea typeface="Symbol"/>
                  <a:cs typeface="Symbol"/>
                  <a:sym typeface="Symbol"/>
                </a:rPr>
                <a:t>a</a:t>
              </a:r>
            </a:p>
          </p:txBody>
        </p:sp>
        <p:sp>
          <p:nvSpPr>
            <p:cNvPr id="227" name="β"/>
            <p:cNvSpPr/>
            <p:nvPr/>
          </p:nvSpPr>
          <p:spPr>
            <a:xfrm>
              <a:off x="1856429" y="0"/>
              <a:ext cx="284184" cy="3454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latin typeface="Symbol"/>
                  <a:ea typeface="Symbol"/>
                  <a:cs typeface="Symbol"/>
                  <a:sym typeface="Symbol"/>
                </a:defRPr>
              </a:lvl1pPr>
            </a:lstStyle>
            <a:p>
              <a:pPr>
                <a:defRPr>
                  <a:latin typeface="Arial"/>
                  <a:ea typeface="Arial"/>
                  <a:cs typeface="Arial"/>
                  <a:sym typeface="Arial"/>
                </a:defRPr>
              </a:pPr>
              <a:r>
                <a:rPr>
                  <a:latin typeface="Symbol"/>
                  <a:ea typeface="Symbol"/>
                  <a:cs typeface="Symbol"/>
                  <a:sym typeface="Symbol"/>
                </a:rPr>
                <a:t>b</a:t>
              </a:r>
            </a:p>
          </p:txBody>
        </p:sp>
        <p:sp>
          <p:nvSpPr>
            <p:cNvPr id="228" name="Line"/>
            <p:cNvSpPr/>
            <p:nvPr/>
          </p:nvSpPr>
          <p:spPr>
            <a:xfrm>
              <a:off x="1739758" y="381000"/>
              <a:ext cx="152401" cy="304800"/>
            </a:xfrm>
            <a:prstGeom prst="line">
              <a:avLst/>
            </a:prstGeom>
            <a:noFill/>
            <a:ln w="9525" cap="flat">
              <a:solidFill>
                <a:srgbClr val="000000"/>
              </a:solidFill>
              <a:prstDash val="solid"/>
              <a:round/>
            </a:ln>
            <a:effectLst/>
          </p:spPr>
          <p:txBody>
            <a:bodyPr wrap="square" lIns="45719" tIns="45719" rIns="45719" bIns="45719" numCol="1" anchor="t">
              <a:noAutofit/>
            </a:bodyPr>
            <a:lstStyle/>
            <a:p>
              <a:pPr marL="0" marR="0" algn="l" defTabSz="457200">
                <a:defRPr sz="1200">
                  <a:uFillTx/>
                  <a:latin typeface="+mj-lt"/>
                  <a:ea typeface="+mj-ea"/>
                  <a:cs typeface="+mj-cs"/>
                  <a:sym typeface="Helvetica"/>
                </a:defRPr>
              </a:pPr>
            </a:p>
          </p:txBody>
        </p:sp>
        <p:sp>
          <p:nvSpPr>
            <p:cNvPr id="229" name="Line"/>
            <p:cNvSpPr/>
            <p:nvPr/>
          </p:nvSpPr>
          <p:spPr>
            <a:xfrm flipV="1">
              <a:off x="2044558" y="381000"/>
              <a:ext cx="76201" cy="304800"/>
            </a:xfrm>
            <a:prstGeom prst="line">
              <a:avLst/>
            </a:prstGeom>
            <a:noFill/>
            <a:ln w="9525" cap="flat">
              <a:solidFill>
                <a:srgbClr val="000000"/>
              </a:solidFill>
              <a:prstDash val="solid"/>
              <a:round/>
            </a:ln>
            <a:effectLst/>
          </p:spPr>
          <p:txBody>
            <a:bodyPr wrap="square" lIns="45719" tIns="45719" rIns="45719" bIns="45719" numCol="1" anchor="t">
              <a:noAutofit/>
            </a:bodyPr>
            <a:lstStyle/>
            <a:p>
              <a:pPr marL="0" marR="0" algn="l" defTabSz="457200">
                <a:defRPr sz="1200">
                  <a:uFillTx/>
                  <a:latin typeface="+mj-lt"/>
                  <a:ea typeface="+mj-ea"/>
                  <a:cs typeface="+mj-cs"/>
                  <a:sym typeface="Helvetica"/>
                </a:defRPr>
              </a:pPr>
            </a:p>
          </p:txBody>
        </p:sp>
        <p:grpSp>
          <p:nvGrpSpPr>
            <p:cNvPr id="232" name="Group"/>
            <p:cNvGrpSpPr/>
            <p:nvPr/>
          </p:nvGrpSpPr>
          <p:grpSpPr>
            <a:xfrm>
              <a:off x="4146408" y="609600"/>
              <a:ext cx="293689" cy="152400"/>
              <a:chOff x="0" y="0"/>
              <a:chExt cx="293687" cy="152400"/>
            </a:xfrm>
          </p:grpSpPr>
          <p:sp>
            <p:nvSpPr>
              <p:cNvPr id="230" name="Circle"/>
              <p:cNvSpPr/>
              <p:nvPr/>
            </p:nvSpPr>
            <p:spPr>
              <a:xfrm>
                <a:off x="0"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231"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sp>
          <p:nvSpPr>
            <p:cNvPr id="233" name="α"/>
            <p:cNvSpPr/>
            <p:nvPr/>
          </p:nvSpPr>
          <p:spPr>
            <a:xfrm>
              <a:off x="3612899" y="0"/>
              <a:ext cx="305020" cy="3454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latin typeface="Symbol"/>
                  <a:ea typeface="Symbol"/>
                  <a:cs typeface="Symbol"/>
                  <a:sym typeface="Symbol"/>
                </a:defRPr>
              </a:lvl1pPr>
            </a:lstStyle>
            <a:p>
              <a:pPr>
                <a:defRPr>
                  <a:latin typeface="Arial"/>
                  <a:ea typeface="Arial"/>
                  <a:cs typeface="Arial"/>
                  <a:sym typeface="Arial"/>
                </a:defRPr>
              </a:pPr>
              <a:r>
                <a:rPr>
                  <a:latin typeface="Symbol"/>
                  <a:ea typeface="Symbol"/>
                  <a:cs typeface="Symbol"/>
                  <a:sym typeface="Symbol"/>
                </a:rPr>
                <a:t>a</a:t>
              </a:r>
            </a:p>
          </p:txBody>
        </p:sp>
        <p:sp>
          <p:nvSpPr>
            <p:cNvPr id="234" name="β"/>
            <p:cNvSpPr/>
            <p:nvPr/>
          </p:nvSpPr>
          <p:spPr>
            <a:xfrm>
              <a:off x="4186879" y="0"/>
              <a:ext cx="284184" cy="3454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a:latin typeface="Symbol"/>
                  <a:ea typeface="Symbol"/>
                  <a:cs typeface="Symbol"/>
                  <a:sym typeface="Symbol"/>
                </a:defRPr>
              </a:lvl1pPr>
            </a:lstStyle>
            <a:p>
              <a:pPr>
                <a:defRPr>
                  <a:latin typeface="Arial"/>
                  <a:ea typeface="Arial"/>
                  <a:cs typeface="Arial"/>
                  <a:sym typeface="Arial"/>
                </a:defRPr>
              </a:pPr>
              <a:r>
                <a:rPr>
                  <a:latin typeface="Symbol"/>
                  <a:ea typeface="Symbol"/>
                  <a:cs typeface="Symbol"/>
                  <a:sym typeface="Symbol"/>
                </a:rPr>
                <a:t>b</a:t>
              </a:r>
            </a:p>
          </p:txBody>
        </p:sp>
        <p:sp>
          <p:nvSpPr>
            <p:cNvPr id="235" name="Line"/>
            <p:cNvSpPr/>
            <p:nvPr/>
          </p:nvSpPr>
          <p:spPr>
            <a:xfrm>
              <a:off x="4070208" y="381000"/>
              <a:ext cx="152401" cy="304800"/>
            </a:xfrm>
            <a:prstGeom prst="line">
              <a:avLst/>
            </a:prstGeom>
            <a:noFill/>
            <a:ln w="9525" cap="flat">
              <a:solidFill>
                <a:srgbClr val="000000"/>
              </a:solidFill>
              <a:prstDash val="solid"/>
              <a:round/>
            </a:ln>
            <a:effectLst/>
          </p:spPr>
          <p:txBody>
            <a:bodyPr wrap="square" lIns="45719" tIns="45719" rIns="45719" bIns="45719" numCol="1" anchor="t">
              <a:noAutofit/>
            </a:bodyPr>
            <a:lstStyle/>
            <a:p>
              <a:pPr marL="0" marR="0" algn="l" defTabSz="457200">
                <a:defRPr sz="1200">
                  <a:uFillTx/>
                  <a:latin typeface="+mj-lt"/>
                  <a:ea typeface="+mj-ea"/>
                  <a:cs typeface="+mj-cs"/>
                  <a:sym typeface="Helvetica"/>
                </a:defRPr>
              </a:pPr>
            </a:p>
          </p:txBody>
        </p:sp>
        <p:sp>
          <p:nvSpPr>
            <p:cNvPr id="236" name="Line"/>
            <p:cNvSpPr/>
            <p:nvPr/>
          </p:nvSpPr>
          <p:spPr>
            <a:xfrm flipV="1">
              <a:off x="4375008" y="381000"/>
              <a:ext cx="76201" cy="304800"/>
            </a:xfrm>
            <a:prstGeom prst="line">
              <a:avLst/>
            </a:prstGeom>
            <a:noFill/>
            <a:ln w="9525" cap="flat">
              <a:solidFill>
                <a:srgbClr val="000000"/>
              </a:solidFill>
              <a:prstDash val="solid"/>
              <a:round/>
            </a:ln>
            <a:effectLst/>
          </p:spPr>
          <p:txBody>
            <a:bodyPr wrap="square" lIns="45719" tIns="45719" rIns="45719" bIns="45719" numCol="1" anchor="t">
              <a:noAutofit/>
            </a:bodyPr>
            <a:lstStyle/>
            <a:p>
              <a:pPr marL="0" marR="0" algn="l" defTabSz="457200">
                <a:defRPr sz="1200">
                  <a:uFillTx/>
                  <a:latin typeface="+mj-lt"/>
                  <a:ea typeface="+mj-ea"/>
                  <a:cs typeface="+mj-cs"/>
                  <a:sym typeface="Helvetica"/>
                </a:defRPr>
              </a:pPr>
            </a:p>
          </p:txBody>
        </p:sp>
        <p:sp>
          <p:nvSpPr>
            <p:cNvPr id="237" name="Plasma Membrane…"/>
            <p:cNvSpPr/>
            <p:nvPr/>
          </p:nvSpPr>
          <p:spPr>
            <a:xfrm>
              <a:off x="4592497" y="425159"/>
              <a:ext cx="2855535" cy="6673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r>
                <a:t>Plasma Membrane</a:t>
              </a:r>
            </a:p>
            <a:p>
              <a:pPr/>
              <a:r>
                <a:t>(Plus End)</a:t>
              </a:r>
            </a:p>
          </p:txBody>
        </p:sp>
        <p:sp>
          <p:nvSpPr>
            <p:cNvPr id="238" name="Centrosome…"/>
            <p:cNvSpPr/>
            <p:nvPr/>
          </p:nvSpPr>
          <p:spPr>
            <a:xfrm>
              <a:off x="-1" y="425159"/>
              <a:ext cx="1598832" cy="6673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r>
                <a:t>Centrosome</a:t>
              </a:r>
            </a:p>
            <a:p>
              <a:pPr/>
              <a:r>
                <a:t>(Minus End)</a:t>
              </a:r>
            </a:p>
          </p:txBody>
        </p:sp>
      </p:grpSp>
      <p:grpSp>
        <p:nvGrpSpPr>
          <p:cNvPr id="250" name="Group"/>
          <p:cNvGrpSpPr/>
          <p:nvPr/>
        </p:nvGrpSpPr>
        <p:grpSpPr>
          <a:xfrm>
            <a:off x="2443321" y="2858170"/>
            <a:ext cx="4257358" cy="3766657"/>
            <a:chOff x="0" y="0"/>
            <a:chExt cx="4257357" cy="3766655"/>
          </a:xfrm>
        </p:grpSpPr>
        <p:pic>
          <p:nvPicPr>
            <p:cNvPr id="240" name="1" descr="1"/>
            <p:cNvPicPr>
              <a:picLocks noChangeAspect="1"/>
            </p:cNvPicPr>
            <p:nvPr/>
          </p:nvPicPr>
          <p:blipFill>
            <a:blip r:embed="rId3">
              <a:extLst/>
            </a:blip>
            <a:stretch>
              <a:fillRect/>
            </a:stretch>
          </p:blipFill>
          <p:spPr>
            <a:xfrm>
              <a:off x="166954" y="0"/>
              <a:ext cx="4090404" cy="3766656"/>
            </a:xfrm>
            <a:prstGeom prst="rect">
              <a:avLst/>
            </a:prstGeom>
            <a:ln w="12700" cap="flat">
              <a:noFill/>
              <a:miter lim="400000"/>
            </a:ln>
            <a:effectLst/>
          </p:spPr>
        </p:pic>
        <p:sp>
          <p:nvSpPr>
            <p:cNvPr id="241" name="+"/>
            <p:cNvSpPr/>
            <p:nvPr/>
          </p:nvSpPr>
          <p:spPr>
            <a:xfrm>
              <a:off x="3692902" y="758387"/>
              <a:ext cx="333910" cy="3972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600">
                  <a:solidFill>
                    <a:srgbClr val="FBFC2C"/>
                  </a:solidFill>
                </a:defRPr>
              </a:lvl1pPr>
            </a:lstStyle>
            <a:p>
              <a:pPr>
                <a:defRPr sz="2000">
                  <a:solidFill>
                    <a:srgbClr val="000000"/>
                  </a:solidFill>
                </a:defRPr>
              </a:pPr>
              <a:r>
                <a:rPr sz="1600">
                  <a:solidFill>
                    <a:srgbClr val="FBFC2C"/>
                  </a:solidFill>
                </a:rPr>
                <a:t>+</a:t>
              </a:r>
            </a:p>
          </p:txBody>
        </p:sp>
        <p:sp>
          <p:nvSpPr>
            <p:cNvPr id="242" name="+"/>
            <p:cNvSpPr/>
            <p:nvPr/>
          </p:nvSpPr>
          <p:spPr>
            <a:xfrm>
              <a:off x="3846774" y="1668451"/>
              <a:ext cx="333909" cy="3972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600">
                  <a:solidFill>
                    <a:srgbClr val="FBFC2C"/>
                  </a:solidFill>
                </a:defRPr>
              </a:lvl1pPr>
            </a:lstStyle>
            <a:p>
              <a:pPr>
                <a:defRPr sz="2000">
                  <a:solidFill>
                    <a:srgbClr val="000000"/>
                  </a:solidFill>
                </a:defRPr>
              </a:pPr>
              <a:r>
                <a:rPr sz="1600">
                  <a:solidFill>
                    <a:srgbClr val="FBFC2C"/>
                  </a:solidFill>
                </a:rPr>
                <a:t>+</a:t>
              </a:r>
            </a:p>
          </p:txBody>
        </p:sp>
        <p:sp>
          <p:nvSpPr>
            <p:cNvPr id="243" name="+"/>
            <p:cNvSpPr/>
            <p:nvPr/>
          </p:nvSpPr>
          <p:spPr>
            <a:xfrm>
              <a:off x="3692902" y="2349419"/>
              <a:ext cx="333910" cy="39721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600">
                  <a:solidFill>
                    <a:srgbClr val="FBFC2C"/>
                  </a:solidFill>
                </a:defRPr>
              </a:lvl1pPr>
            </a:lstStyle>
            <a:p>
              <a:pPr>
                <a:defRPr sz="2000">
                  <a:solidFill>
                    <a:srgbClr val="000000"/>
                  </a:solidFill>
                </a:defRPr>
              </a:pPr>
              <a:r>
                <a:rPr sz="1600">
                  <a:solidFill>
                    <a:srgbClr val="FBFC2C"/>
                  </a:solidFill>
                </a:rPr>
                <a:t>+</a:t>
              </a:r>
            </a:p>
          </p:txBody>
        </p:sp>
        <p:sp>
          <p:nvSpPr>
            <p:cNvPr id="244" name="+"/>
            <p:cNvSpPr/>
            <p:nvPr/>
          </p:nvSpPr>
          <p:spPr>
            <a:xfrm>
              <a:off x="3462096" y="3335323"/>
              <a:ext cx="333909" cy="3972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600">
                  <a:solidFill>
                    <a:srgbClr val="FBFC2C"/>
                  </a:solidFill>
                </a:defRPr>
              </a:lvl1pPr>
            </a:lstStyle>
            <a:p>
              <a:pPr>
                <a:defRPr sz="2000">
                  <a:solidFill>
                    <a:srgbClr val="000000"/>
                  </a:solidFill>
                </a:defRPr>
              </a:pPr>
              <a:r>
                <a:rPr sz="1600">
                  <a:solidFill>
                    <a:srgbClr val="FBFC2C"/>
                  </a:solidFill>
                </a:rPr>
                <a:t>+</a:t>
              </a:r>
            </a:p>
          </p:txBody>
        </p:sp>
        <p:sp>
          <p:nvSpPr>
            <p:cNvPr id="245" name="+"/>
            <p:cNvSpPr/>
            <p:nvPr/>
          </p:nvSpPr>
          <p:spPr>
            <a:xfrm>
              <a:off x="923225" y="3335323"/>
              <a:ext cx="333910" cy="3972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600">
                  <a:solidFill>
                    <a:srgbClr val="FBFC2C"/>
                  </a:solidFill>
                </a:defRPr>
              </a:lvl1pPr>
            </a:lstStyle>
            <a:p>
              <a:pPr>
                <a:defRPr sz="2000">
                  <a:solidFill>
                    <a:srgbClr val="000000"/>
                  </a:solidFill>
                </a:defRPr>
              </a:pPr>
              <a:r>
                <a:rPr sz="1600">
                  <a:solidFill>
                    <a:srgbClr val="FBFC2C"/>
                  </a:solidFill>
                </a:rPr>
                <a:t>+</a:t>
              </a:r>
            </a:p>
          </p:txBody>
        </p:sp>
        <p:sp>
          <p:nvSpPr>
            <p:cNvPr id="246" name="+"/>
            <p:cNvSpPr/>
            <p:nvPr/>
          </p:nvSpPr>
          <p:spPr>
            <a:xfrm>
              <a:off x="152268" y="2580096"/>
              <a:ext cx="333909" cy="3972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600">
                  <a:solidFill>
                    <a:srgbClr val="FBFC2C"/>
                  </a:solidFill>
                </a:defRPr>
              </a:lvl1pPr>
            </a:lstStyle>
            <a:p>
              <a:pPr>
                <a:defRPr sz="2000">
                  <a:solidFill>
                    <a:srgbClr val="000000"/>
                  </a:solidFill>
                </a:defRPr>
              </a:pPr>
              <a:r>
                <a:rPr sz="1600">
                  <a:solidFill>
                    <a:srgbClr val="FBFC2C"/>
                  </a:solidFill>
                </a:rPr>
                <a:t>+</a:t>
              </a:r>
            </a:p>
          </p:txBody>
        </p:sp>
        <p:sp>
          <p:nvSpPr>
            <p:cNvPr id="247" name="+"/>
            <p:cNvSpPr/>
            <p:nvPr/>
          </p:nvSpPr>
          <p:spPr>
            <a:xfrm>
              <a:off x="0" y="1061741"/>
              <a:ext cx="333909" cy="39721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600">
                  <a:solidFill>
                    <a:srgbClr val="FBFC2C"/>
                  </a:solidFill>
                </a:defRPr>
              </a:lvl1pPr>
            </a:lstStyle>
            <a:p>
              <a:pPr>
                <a:defRPr sz="2000">
                  <a:solidFill>
                    <a:srgbClr val="000000"/>
                  </a:solidFill>
                </a:defRPr>
              </a:pPr>
              <a:r>
                <a:rPr sz="1600">
                  <a:solidFill>
                    <a:srgbClr val="FBFC2C"/>
                  </a:solidFill>
                </a:rPr>
                <a:t>+</a:t>
              </a:r>
            </a:p>
          </p:txBody>
        </p:sp>
        <p:sp>
          <p:nvSpPr>
            <p:cNvPr id="248" name="+"/>
            <p:cNvSpPr/>
            <p:nvPr/>
          </p:nvSpPr>
          <p:spPr>
            <a:xfrm>
              <a:off x="230806" y="682548"/>
              <a:ext cx="333909" cy="3972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600">
                  <a:solidFill>
                    <a:srgbClr val="FBFC2C"/>
                  </a:solidFill>
                </a:defRPr>
              </a:lvl1pPr>
            </a:lstStyle>
            <a:p>
              <a:pPr>
                <a:defRPr sz="2000">
                  <a:solidFill>
                    <a:srgbClr val="000000"/>
                  </a:solidFill>
                </a:defRPr>
              </a:pPr>
              <a:r>
                <a:rPr sz="1600">
                  <a:solidFill>
                    <a:srgbClr val="FBFC2C"/>
                  </a:solidFill>
                </a:rPr>
                <a:t>+</a:t>
              </a:r>
            </a:p>
          </p:txBody>
        </p:sp>
        <p:sp>
          <p:nvSpPr>
            <p:cNvPr id="249" name="+"/>
            <p:cNvSpPr/>
            <p:nvPr/>
          </p:nvSpPr>
          <p:spPr>
            <a:xfrm>
              <a:off x="460010" y="75838"/>
              <a:ext cx="333909" cy="3972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lvl1pPr>
                <a:defRPr sz="1600">
                  <a:solidFill>
                    <a:srgbClr val="FBFC2C"/>
                  </a:solidFill>
                </a:defRPr>
              </a:lvl1pPr>
            </a:lstStyle>
            <a:p>
              <a:pPr>
                <a:defRPr sz="2000">
                  <a:solidFill>
                    <a:srgbClr val="000000"/>
                  </a:solidFill>
                </a:defRPr>
              </a:pPr>
              <a:r>
                <a:rPr sz="1600">
                  <a:solidFill>
                    <a:srgbClr val="FBFC2C"/>
                  </a:solidFill>
                </a:rPr>
                <a:t>+</a:t>
              </a:r>
            </a:p>
          </p:txBody>
        </p:sp>
      </p:grpSp>
      <p:sp>
        <p:nvSpPr>
          <p:cNvPr id="25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Microtubules: In vivo dynamics"/>
          <p:cNvSpPr/>
          <p:nvPr/>
        </p:nvSpPr>
        <p:spPr>
          <a:xfrm>
            <a:off x="563676" y="708025"/>
            <a:ext cx="4643731" cy="44935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457200" indent="-416559" algn="l">
              <a:lnSpc>
                <a:spcPct val="200000"/>
              </a:lnSpc>
              <a:defRPr sz="2500">
                <a:solidFill>
                  <a:schemeClr val="accent3">
                    <a:lumOff val="44000"/>
                  </a:schemeClr>
                </a:solidFill>
              </a:defRPr>
            </a:pPr>
            <a:r>
              <a:rPr b="1"/>
              <a:t>Microtubules</a:t>
            </a:r>
            <a:r>
              <a:t>: In vivo dynamics</a:t>
            </a:r>
          </a:p>
        </p:txBody>
      </p:sp>
      <p:pic>
        <p:nvPicPr>
          <p:cNvPr id="256" name="/Users/johncooper/Desktop/MFM Lectures/CSK Lecture/Didier/MT dynamics.mov" descr="/Users/johncooper/Desktop/MFM Lectures/CSK Lecture/Didier/MT dynamics.mo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870528" y="1578098"/>
            <a:ext cx="7402944" cy="4192198"/>
          </a:xfrm>
          <a:prstGeom prst="rect">
            <a:avLst/>
          </a:prstGeom>
          <a:ln w="12700">
            <a:miter lim="400000"/>
          </a:ln>
        </p:spPr>
      </p:pic>
      <p:sp>
        <p:nvSpPr>
          <p:cNvPr id="25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2583333" fill="hold"/>
                                        <p:tgtEl>
                                          <p:spTgt spid="256"/>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25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50000">
                <p:cTn id="11" fill="hold" display="0">
                  <p:stCondLst>
                    <p:cond delay="indefinite"/>
                  </p:stCondLst>
                </p:cTn>
                <p:tgtEl>
                  <p:spTgt spid="25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Microtubules: Polymerization Dynamics"/>
          <p:cNvSpPr/>
          <p:nvPr/>
        </p:nvSpPr>
        <p:spPr>
          <a:xfrm>
            <a:off x="454957" y="336550"/>
            <a:ext cx="4717774" cy="3752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457200" indent="-416559" algn="l"/>
            <a:r>
              <a:rPr b="1" u="sng"/>
              <a:t>Microtubules</a:t>
            </a:r>
            <a:r>
              <a:rPr u="sng"/>
              <a:t>:</a:t>
            </a:r>
            <a:r>
              <a:t> Polymerization Dynamics</a:t>
            </a:r>
          </a:p>
        </p:txBody>
      </p:sp>
      <p:sp>
        <p:nvSpPr>
          <p:cNvPr id="262" name="Polymer + One Subunit"/>
          <p:cNvSpPr/>
          <p:nvPr/>
        </p:nvSpPr>
        <p:spPr>
          <a:xfrm>
            <a:off x="1153854" y="1266244"/>
            <a:ext cx="2848492"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Polymer + One Subunit </a:t>
            </a:r>
          </a:p>
        </p:txBody>
      </p:sp>
      <p:sp>
        <p:nvSpPr>
          <p:cNvPr id="263" name="Line"/>
          <p:cNvSpPr/>
          <p:nvPr/>
        </p:nvSpPr>
        <p:spPr>
          <a:xfrm>
            <a:off x="4343400" y="1371600"/>
            <a:ext cx="609600" cy="0"/>
          </a:xfrm>
          <a:prstGeom prst="line">
            <a:avLst/>
          </a:prstGeom>
          <a:ln w="38100">
            <a:solidFill>
              <a:srgbClr val="000000"/>
            </a:solidFill>
            <a:tailEnd type="triangle"/>
          </a:ln>
        </p:spPr>
        <p:txBody>
          <a:bodyPr lIns="45719" rIns="45719"/>
          <a:lstStyle/>
          <a:p>
            <a:pPr marL="0" marR="0" algn="l" defTabSz="457200">
              <a:defRPr sz="1200">
                <a:uFillTx/>
                <a:latin typeface="+mj-lt"/>
                <a:ea typeface="+mj-ea"/>
                <a:cs typeface="+mj-cs"/>
                <a:sym typeface="Helvetica"/>
              </a:defRPr>
            </a:pPr>
          </a:p>
        </p:txBody>
      </p:sp>
      <p:sp>
        <p:nvSpPr>
          <p:cNvPr id="264" name="Line"/>
          <p:cNvSpPr/>
          <p:nvPr/>
        </p:nvSpPr>
        <p:spPr>
          <a:xfrm flipH="1">
            <a:off x="4343400" y="1524000"/>
            <a:ext cx="609600" cy="0"/>
          </a:xfrm>
          <a:prstGeom prst="line">
            <a:avLst/>
          </a:prstGeom>
          <a:ln w="38100">
            <a:solidFill>
              <a:srgbClr val="000000"/>
            </a:solidFill>
            <a:tailEnd type="triangle"/>
          </a:ln>
        </p:spPr>
        <p:txBody>
          <a:bodyPr lIns="45719" rIns="45719"/>
          <a:lstStyle/>
          <a:p>
            <a:pPr marL="0" marR="0" algn="l" defTabSz="457200">
              <a:defRPr sz="1200">
                <a:uFillTx/>
                <a:latin typeface="+mj-lt"/>
                <a:ea typeface="+mj-ea"/>
                <a:cs typeface="+mj-cs"/>
                <a:sym typeface="Helvetica"/>
              </a:defRPr>
            </a:pPr>
          </a:p>
        </p:txBody>
      </p:sp>
      <p:sp>
        <p:nvSpPr>
          <p:cNvPr id="265" name="kon"/>
          <p:cNvSpPr/>
          <p:nvPr/>
        </p:nvSpPr>
        <p:spPr>
          <a:xfrm>
            <a:off x="4341934" y="958936"/>
            <a:ext cx="460132" cy="43314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k</a:t>
            </a:r>
            <a:r>
              <a:rPr baseline="-28799"/>
              <a:t>on</a:t>
            </a:r>
          </a:p>
        </p:txBody>
      </p:sp>
      <p:sp>
        <p:nvSpPr>
          <p:cNvPr id="266" name="koff"/>
          <p:cNvSpPr/>
          <p:nvPr/>
        </p:nvSpPr>
        <p:spPr>
          <a:xfrm>
            <a:off x="4419705" y="1584368"/>
            <a:ext cx="456990" cy="43314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k</a:t>
            </a:r>
            <a:r>
              <a:rPr baseline="-28799"/>
              <a:t>off</a:t>
            </a:r>
          </a:p>
        </p:txBody>
      </p:sp>
      <p:sp>
        <p:nvSpPr>
          <p:cNvPr id="267" name="Polymer/Subunit"/>
          <p:cNvSpPr/>
          <p:nvPr/>
        </p:nvSpPr>
        <p:spPr>
          <a:xfrm>
            <a:off x="5281528" y="1266244"/>
            <a:ext cx="2008357"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Polymer/Subunit</a:t>
            </a:r>
          </a:p>
        </p:txBody>
      </p:sp>
      <p:grpSp>
        <p:nvGrpSpPr>
          <p:cNvPr id="307" name="Group"/>
          <p:cNvGrpSpPr/>
          <p:nvPr/>
        </p:nvGrpSpPr>
        <p:grpSpPr>
          <a:xfrm>
            <a:off x="1586713" y="1788910"/>
            <a:ext cx="1752601" cy="457201"/>
            <a:chOff x="0" y="0"/>
            <a:chExt cx="1752600" cy="457200"/>
          </a:xfrm>
        </p:grpSpPr>
        <p:grpSp>
          <p:nvGrpSpPr>
            <p:cNvPr id="270" name="Group"/>
            <p:cNvGrpSpPr/>
            <p:nvPr/>
          </p:nvGrpSpPr>
          <p:grpSpPr>
            <a:xfrm>
              <a:off x="0" y="0"/>
              <a:ext cx="293688" cy="152400"/>
              <a:chOff x="0" y="0"/>
              <a:chExt cx="293687" cy="152400"/>
            </a:xfrm>
          </p:grpSpPr>
          <p:sp>
            <p:nvSpPr>
              <p:cNvPr id="268" name="Circle"/>
              <p:cNvSpPr/>
              <p:nvPr/>
            </p:nvSpPr>
            <p:spPr>
              <a:xfrm>
                <a:off x="-1"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269"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273" name="Group"/>
            <p:cNvGrpSpPr/>
            <p:nvPr/>
          </p:nvGrpSpPr>
          <p:grpSpPr>
            <a:xfrm>
              <a:off x="304799" y="0"/>
              <a:ext cx="293689" cy="152400"/>
              <a:chOff x="0" y="0"/>
              <a:chExt cx="293687" cy="152400"/>
            </a:xfrm>
          </p:grpSpPr>
          <p:sp>
            <p:nvSpPr>
              <p:cNvPr id="271" name="Circle"/>
              <p:cNvSpPr/>
              <p:nvPr/>
            </p:nvSpPr>
            <p:spPr>
              <a:xfrm>
                <a:off x="-1"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272"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276" name="Group"/>
            <p:cNvGrpSpPr/>
            <p:nvPr/>
          </p:nvGrpSpPr>
          <p:grpSpPr>
            <a:xfrm>
              <a:off x="609599" y="0"/>
              <a:ext cx="293689" cy="152400"/>
              <a:chOff x="0" y="0"/>
              <a:chExt cx="293687" cy="152400"/>
            </a:xfrm>
          </p:grpSpPr>
          <p:sp>
            <p:nvSpPr>
              <p:cNvPr id="274" name="Circle"/>
              <p:cNvSpPr/>
              <p:nvPr/>
            </p:nvSpPr>
            <p:spPr>
              <a:xfrm>
                <a:off x="-1"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275"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279" name="Group"/>
            <p:cNvGrpSpPr/>
            <p:nvPr/>
          </p:nvGrpSpPr>
          <p:grpSpPr>
            <a:xfrm>
              <a:off x="892174" y="0"/>
              <a:ext cx="293689" cy="152400"/>
              <a:chOff x="0" y="0"/>
              <a:chExt cx="293687" cy="152400"/>
            </a:xfrm>
          </p:grpSpPr>
          <p:sp>
            <p:nvSpPr>
              <p:cNvPr id="277" name="Circle"/>
              <p:cNvSpPr/>
              <p:nvPr/>
            </p:nvSpPr>
            <p:spPr>
              <a:xfrm>
                <a:off x="-1"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278"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282" name="Group"/>
            <p:cNvGrpSpPr/>
            <p:nvPr/>
          </p:nvGrpSpPr>
          <p:grpSpPr>
            <a:xfrm>
              <a:off x="20638" y="152400"/>
              <a:ext cx="293688" cy="152400"/>
              <a:chOff x="0" y="0"/>
              <a:chExt cx="293687" cy="152400"/>
            </a:xfrm>
          </p:grpSpPr>
          <p:sp>
            <p:nvSpPr>
              <p:cNvPr id="280" name="Circle"/>
              <p:cNvSpPr/>
              <p:nvPr/>
            </p:nvSpPr>
            <p:spPr>
              <a:xfrm>
                <a:off x="0"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281"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285" name="Group"/>
            <p:cNvGrpSpPr/>
            <p:nvPr/>
          </p:nvGrpSpPr>
          <p:grpSpPr>
            <a:xfrm>
              <a:off x="325438" y="152400"/>
              <a:ext cx="293688" cy="152400"/>
              <a:chOff x="0" y="0"/>
              <a:chExt cx="293687" cy="152400"/>
            </a:xfrm>
          </p:grpSpPr>
          <p:sp>
            <p:nvSpPr>
              <p:cNvPr id="283" name="Circle"/>
              <p:cNvSpPr/>
              <p:nvPr/>
            </p:nvSpPr>
            <p:spPr>
              <a:xfrm>
                <a:off x="0"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284"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288" name="Group"/>
            <p:cNvGrpSpPr/>
            <p:nvPr/>
          </p:nvGrpSpPr>
          <p:grpSpPr>
            <a:xfrm>
              <a:off x="630237" y="152400"/>
              <a:ext cx="293689" cy="152400"/>
              <a:chOff x="0" y="0"/>
              <a:chExt cx="293687" cy="152400"/>
            </a:xfrm>
          </p:grpSpPr>
          <p:sp>
            <p:nvSpPr>
              <p:cNvPr id="286" name="Circle"/>
              <p:cNvSpPr/>
              <p:nvPr/>
            </p:nvSpPr>
            <p:spPr>
              <a:xfrm>
                <a:off x="0"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287"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291" name="Group"/>
            <p:cNvGrpSpPr/>
            <p:nvPr/>
          </p:nvGrpSpPr>
          <p:grpSpPr>
            <a:xfrm>
              <a:off x="912812" y="152400"/>
              <a:ext cx="293689" cy="152400"/>
              <a:chOff x="0" y="0"/>
              <a:chExt cx="293687" cy="152400"/>
            </a:xfrm>
          </p:grpSpPr>
          <p:sp>
            <p:nvSpPr>
              <p:cNvPr id="289" name="Circle"/>
              <p:cNvSpPr/>
              <p:nvPr/>
            </p:nvSpPr>
            <p:spPr>
              <a:xfrm>
                <a:off x="0"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290"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294" name="Group"/>
            <p:cNvGrpSpPr/>
            <p:nvPr/>
          </p:nvGrpSpPr>
          <p:grpSpPr>
            <a:xfrm>
              <a:off x="42863" y="304800"/>
              <a:ext cx="293688" cy="152400"/>
              <a:chOff x="0" y="0"/>
              <a:chExt cx="293687" cy="152400"/>
            </a:xfrm>
          </p:grpSpPr>
          <p:sp>
            <p:nvSpPr>
              <p:cNvPr id="292" name="Circle"/>
              <p:cNvSpPr/>
              <p:nvPr/>
            </p:nvSpPr>
            <p:spPr>
              <a:xfrm>
                <a:off x="0"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293"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297" name="Group"/>
            <p:cNvGrpSpPr/>
            <p:nvPr/>
          </p:nvGrpSpPr>
          <p:grpSpPr>
            <a:xfrm>
              <a:off x="347663" y="304800"/>
              <a:ext cx="293688" cy="152400"/>
              <a:chOff x="0" y="0"/>
              <a:chExt cx="293687" cy="152400"/>
            </a:xfrm>
          </p:grpSpPr>
          <p:sp>
            <p:nvSpPr>
              <p:cNvPr id="295" name="Circle"/>
              <p:cNvSpPr/>
              <p:nvPr/>
            </p:nvSpPr>
            <p:spPr>
              <a:xfrm>
                <a:off x="0"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296"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300" name="Group"/>
            <p:cNvGrpSpPr/>
            <p:nvPr/>
          </p:nvGrpSpPr>
          <p:grpSpPr>
            <a:xfrm>
              <a:off x="652462" y="304800"/>
              <a:ext cx="293689" cy="152400"/>
              <a:chOff x="0" y="0"/>
              <a:chExt cx="293687" cy="152400"/>
            </a:xfrm>
          </p:grpSpPr>
          <p:sp>
            <p:nvSpPr>
              <p:cNvPr id="298" name="Circle"/>
              <p:cNvSpPr/>
              <p:nvPr/>
            </p:nvSpPr>
            <p:spPr>
              <a:xfrm>
                <a:off x="0"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299"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303" name="Group"/>
            <p:cNvGrpSpPr/>
            <p:nvPr/>
          </p:nvGrpSpPr>
          <p:grpSpPr>
            <a:xfrm>
              <a:off x="935037" y="304800"/>
              <a:ext cx="293689" cy="152400"/>
              <a:chOff x="0" y="0"/>
              <a:chExt cx="293687" cy="152400"/>
            </a:xfrm>
          </p:grpSpPr>
          <p:sp>
            <p:nvSpPr>
              <p:cNvPr id="301" name="Circle"/>
              <p:cNvSpPr/>
              <p:nvPr/>
            </p:nvSpPr>
            <p:spPr>
              <a:xfrm>
                <a:off x="0"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302"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306" name="Group"/>
            <p:cNvGrpSpPr/>
            <p:nvPr/>
          </p:nvGrpSpPr>
          <p:grpSpPr>
            <a:xfrm>
              <a:off x="1458912" y="152400"/>
              <a:ext cx="293689" cy="152400"/>
              <a:chOff x="0" y="0"/>
              <a:chExt cx="293687" cy="152400"/>
            </a:xfrm>
          </p:grpSpPr>
          <p:sp>
            <p:nvSpPr>
              <p:cNvPr id="304" name="Circle"/>
              <p:cNvSpPr/>
              <p:nvPr/>
            </p:nvSpPr>
            <p:spPr>
              <a:xfrm>
                <a:off x="0"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305"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sp>
        <p:nvSpPr>
          <p:cNvPr id="308" name="Rate of subunit addition = kon  x [S]…"/>
          <p:cNvSpPr/>
          <p:nvPr/>
        </p:nvSpPr>
        <p:spPr>
          <a:xfrm>
            <a:off x="1098669" y="2654684"/>
            <a:ext cx="7640634" cy="319717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l"/>
            <a:r>
              <a:t>Rate of subunit addition = k</a:t>
            </a:r>
            <a:r>
              <a:rPr baseline="-25000"/>
              <a:t>on </a:t>
            </a:r>
            <a:r>
              <a:t> x [S]</a:t>
            </a:r>
          </a:p>
          <a:p>
            <a:pPr algn="l"/>
            <a:r>
              <a:t>Rate of subunit loss = k</a:t>
            </a:r>
            <a:r>
              <a:rPr baseline="-25000"/>
              <a:t>off</a:t>
            </a:r>
          </a:p>
          <a:p>
            <a:pPr algn="l"/>
          </a:p>
          <a:p>
            <a:pPr algn="l"/>
          </a:p>
          <a:p>
            <a:pPr algn="l"/>
            <a:r>
              <a:t>As the polymer grows, subunit concentration [S] diminishes </a:t>
            </a:r>
          </a:p>
          <a:p>
            <a:pPr algn="l"/>
            <a:r>
              <a:t>until it reaches a so-called </a:t>
            </a:r>
            <a:r>
              <a:t>“</a:t>
            </a:r>
            <a:r>
              <a:t>critical concentration</a:t>
            </a:r>
            <a:r>
              <a:t>”</a:t>
            </a:r>
            <a:r>
              <a:t> [Cc] for which …</a:t>
            </a:r>
          </a:p>
          <a:p>
            <a:pPr algn="l"/>
          </a:p>
          <a:p>
            <a:pPr algn="l"/>
            <a:r>
              <a:t>R</a:t>
            </a:r>
            <a:r>
              <a:t>ate of subunit addition = Rate of subunit loss</a:t>
            </a:r>
          </a:p>
          <a:p>
            <a:pPr algn="l"/>
            <a:endParaRPr baseline="-25000"/>
          </a:p>
        </p:txBody>
      </p:sp>
      <p:grpSp>
        <p:nvGrpSpPr>
          <p:cNvPr id="348" name="Group"/>
          <p:cNvGrpSpPr/>
          <p:nvPr/>
        </p:nvGrpSpPr>
        <p:grpSpPr>
          <a:xfrm>
            <a:off x="5669819" y="1800939"/>
            <a:ext cx="1512889" cy="457201"/>
            <a:chOff x="0" y="0"/>
            <a:chExt cx="1512887" cy="457200"/>
          </a:xfrm>
        </p:grpSpPr>
        <p:grpSp>
          <p:nvGrpSpPr>
            <p:cNvPr id="311" name="Group"/>
            <p:cNvGrpSpPr/>
            <p:nvPr/>
          </p:nvGrpSpPr>
          <p:grpSpPr>
            <a:xfrm>
              <a:off x="0" y="0"/>
              <a:ext cx="293688" cy="152400"/>
              <a:chOff x="0" y="0"/>
              <a:chExt cx="293687" cy="152400"/>
            </a:xfrm>
          </p:grpSpPr>
          <p:sp>
            <p:nvSpPr>
              <p:cNvPr id="309" name="Circle"/>
              <p:cNvSpPr/>
              <p:nvPr/>
            </p:nvSpPr>
            <p:spPr>
              <a:xfrm>
                <a:off x="-1"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310"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314" name="Group"/>
            <p:cNvGrpSpPr/>
            <p:nvPr/>
          </p:nvGrpSpPr>
          <p:grpSpPr>
            <a:xfrm>
              <a:off x="304799" y="0"/>
              <a:ext cx="293689" cy="152400"/>
              <a:chOff x="0" y="0"/>
              <a:chExt cx="293687" cy="152400"/>
            </a:xfrm>
          </p:grpSpPr>
          <p:sp>
            <p:nvSpPr>
              <p:cNvPr id="312" name="Circle"/>
              <p:cNvSpPr/>
              <p:nvPr/>
            </p:nvSpPr>
            <p:spPr>
              <a:xfrm>
                <a:off x="-1"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313"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317" name="Group"/>
            <p:cNvGrpSpPr/>
            <p:nvPr/>
          </p:nvGrpSpPr>
          <p:grpSpPr>
            <a:xfrm>
              <a:off x="609599" y="0"/>
              <a:ext cx="293689" cy="152400"/>
              <a:chOff x="0" y="0"/>
              <a:chExt cx="293687" cy="152400"/>
            </a:xfrm>
          </p:grpSpPr>
          <p:sp>
            <p:nvSpPr>
              <p:cNvPr id="315" name="Circle"/>
              <p:cNvSpPr/>
              <p:nvPr/>
            </p:nvSpPr>
            <p:spPr>
              <a:xfrm>
                <a:off x="-1"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316"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320" name="Group"/>
            <p:cNvGrpSpPr/>
            <p:nvPr/>
          </p:nvGrpSpPr>
          <p:grpSpPr>
            <a:xfrm>
              <a:off x="892174" y="0"/>
              <a:ext cx="293689" cy="152400"/>
              <a:chOff x="0" y="0"/>
              <a:chExt cx="293687" cy="152400"/>
            </a:xfrm>
          </p:grpSpPr>
          <p:sp>
            <p:nvSpPr>
              <p:cNvPr id="318" name="Circle"/>
              <p:cNvSpPr/>
              <p:nvPr/>
            </p:nvSpPr>
            <p:spPr>
              <a:xfrm>
                <a:off x="-1"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319"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323" name="Group"/>
            <p:cNvGrpSpPr/>
            <p:nvPr/>
          </p:nvGrpSpPr>
          <p:grpSpPr>
            <a:xfrm>
              <a:off x="20637" y="152400"/>
              <a:ext cx="293689" cy="152400"/>
              <a:chOff x="0" y="0"/>
              <a:chExt cx="293687" cy="152400"/>
            </a:xfrm>
          </p:grpSpPr>
          <p:sp>
            <p:nvSpPr>
              <p:cNvPr id="321" name="Circle"/>
              <p:cNvSpPr/>
              <p:nvPr/>
            </p:nvSpPr>
            <p:spPr>
              <a:xfrm>
                <a:off x="0"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322"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326" name="Group"/>
            <p:cNvGrpSpPr/>
            <p:nvPr/>
          </p:nvGrpSpPr>
          <p:grpSpPr>
            <a:xfrm>
              <a:off x="325437" y="152400"/>
              <a:ext cx="293689" cy="152400"/>
              <a:chOff x="0" y="0"/>
              <a:chExt cx="293687" cy="152400"/>
            </a:xfrm>
          </p:grpSpPr>
          <p:sp>
            <p:nvSpPr>
              <p:cNvPr id="324" name="Circle"/>
              <p:cNvSpPr/>
              <p:nvPr/>
            </p:nvSpPr>
            <p:spPr>
              <a:xfrm>
                <a:off x="0"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325"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329" name="Group"/>
            <p:cNvGrpSpPr/>
            <p:nvPr/>
          </p:nvGrpSpPr>
          <p:grpSpPr>
            <a:xfrm>
              <a:off x="630237" y="152400"/>
              <a:ext cx="293689" cy="152400"/>
              <a:chOff x="0" y="0"/>
              <a:chExt cx="293687" cy="152400"/>
            </a:xfrm>
          </p:grpSpPr>
          <p:sp>
            <p:nvSpPr>
              <p:cNvPr id="327" name="Circle"/>
              <p:cNvSpPr/>
              <p:nvPr/>
            </p:nvSpPr>
            <p:spPr>
              <a:xfrm>
                <a:off x="0"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328"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332" name="Group"/>
            <p:cNvGrpSpPr/>
            <p:nvPr/>
          </p:nvGrpSpPr>
          <p:grpSpPr>
            <a:xfrm>
              <a:off x="912813" y="152400"/>
              <a:ext cx="293688" cy="152400"/>
              <a:chOff x="0" y="0"/>
              <a:chExt cx="293687" cy="152400"/>
            </a:xfrm>
          </p:grpSpPr>
          <p:sp>
            <p:nvSpPr>
              <p:cNvPr id="330" name="Circle"/>
              <p:cNvSpPr/>
              <p:nvPr/>
            </p:nvSpPr>
            <p:spPr>
              <a:xfrm>
                <a:off x="0"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331"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335" name="Group"/>
            <p:cNvGrpSpPr/>
            <p:nvPr/>
          </p:nvGrpSpPr>
          <p:grpSpPr>
            <a:xfrm>
              <a:off x="42862" y="304800"/>
              <a:ext cx="293689" cy="152400"/>
              <a:chOff x="0" y="0"/>
              <a:chExt cx="293687" cy="152400"/>
            </a:xfrm>
          </p:grpSpPr>
          <p:sp>
            <p:nvSpPr>
              <p:cNvPr id="333" name="Circle"/>
              <p:cNvSpPr/>
              <p:nvPr/>
            </p:nvSpPr>
            <p:spPr>
              <a:xfrm>
                <a:off x="0"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334"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338" name="Group"/>
            <p:cNvGrpSpPr/>
            <p:nvPr/>
          </p:nvGrpSpPr>
          <p:grpSpPr>
            <a:xfrm>
              <a:off x="347662" y="304800"/>
              <a:ext cx="293689" cy="152400"/>
              <a:chOff x="0" y="0"/>
              <a:chExt cx="293687" cy="152400"/>
            </a:xfrm>
          </p:grpSpPr>
          <p:sp>
            <p:nvSpPr>
              <p:cNvPr id="336" name="Circle"/>
              <p:cNvSpPr/>
              <p:nvPr/>
            </p:nvSpPr>
            <p:spPr>
              <a:xfrm>
                <a:off x="0"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337"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341" name="Group"/>
            <p:cNvGrpSpPr/>
            <p:nvPr/>
          </p:nvGrpSpPr>
          <p:grpSpPr>
            <a:xfrm>
              <a:off x="652462" y="304800"/>
              <a:ext cx="293689" cy="152400"/>
              <a:chOff x="0" y="0"/>
              <a:chExt cx="293687" cy="152400"/>
            </a:xfrm>
          </p:grpSpPr>
          <p:sp>
            <p:nvSpPr>
              <p:cNvPr id="339" name="Circle"/>
              <p:cNvSpPr/>
              <p:nvPr/>
            </p:nvSpPr>
            <p:spPr>
              <a:xfrm>
                <a:off x="0"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340"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344" name="Group"/>
            <p:cNvGrpSpPr/>
            <p:nvPr/>
          </p:nvGrpSpPr>
          <p:grpSpPr>
            <a:xfrm>
              <a:off x="935038" y="304800"/>
              <a:ext cx="293688" cy="152400"/>
              <a:chOff x="0" y="0"/>
              <a:chExt cx="293687" cy="152400"/>
            </a:xfrm>
          </p:grpSpPr>
          <p:sp>
            <p:nvSpPr>
              <p:cNvPr id="342" name="Circle"/>
              <p:cNvSpPr/>
              <p:nvPr/>
            </p:nvSpPr>
            <p:spPr>
              <a:xfrm>
                <a:off x="0"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343"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347" name="Group"/>
            <p:cNvGrpSpPr/>
            <p:nvPr/>
          </p:nvGrpSpPr>
          <p:grpSpPr>
            <a:xfrm>
              <a:off x="1219199" y="152400"/>
              <a:ext cx="293689" cy="152400"/>
              <a:chOff x="0" y="0"/>
              <a:chExt cx="293687" cy="152400"/>
            </a:xfrm>
          </p:grpSpPr>
          <p:sp>
            <p:nvSpPr>
              <p:cNvPr id="345" name="Circle"/>
              <p:cNvSpPr/>
              <p:nvPr/>
            </p:nvSpPr>
            <p:spPr>
              <a:xfrm>
                <a:off x="-1"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346"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sp>
        <p:nvSpPr>
          <p:cNvPr id="34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50" name="kon x [Cc] = koff…"/>
          <p:cNvSpPr/>
          <p:nvPr/>
        </p:nvSpPr>
        <p:spPr>
          <a:xfrm>
            <a:off x="3669479" y="5045122"/>
            <a:ext cx="1805042" cy="232087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p>
          <a:p>
            <a:pPr/>
            <a:r>
              <a:t>k</a:t>
            </a:r>
            <a:r>
              <a:rPr baseline="-25000"/>
              <a:t>on </a:t>
            </a:r>
            <a:r>
              <a:t>x [Cc] = k</a:t>
            </a:r>
            <a:r>
              <a:rPr baseline="-25000"/>
              <a:t>off</a:t>
            </a:r>
            <a:endParaRPr baseline="-25000"/>
          </a:p>
          <a:p>
            <a:pPr/>
          </a:p>
          <a:p>
            <a:pPr/>
            <a:r>
              <a:t>[Cc] = k</a:t>
            </a:r>
            <a:r>
              <a:rPr baseline="-25000"/>
              <a:t>off</a:t>
            </a:r>
            <a:r>
              <a:t>/ k</a:t>
            </a:r>
            <a:r>
              <a:rPr baseline="-25000"/>
              <a:t>on</a:t>
            </a:r>
          </a:p>
          <a:p>
            <a:pPr/>
          </a:p>
          <a:p>
            <a:pPr/>
            <a:endParaRPr baseline="-25000"/>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 name="Microtubules: Polymerization Dynamics"/>
          <p:cNvSpPr/>
          <p:nvPr/>
        </p:nvSpPr>
        <p:spPr>
          <a:xfrm>
            <a:off x="304800" y="619125"/>
            <a:ext cx="4717773" cy="3752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457200" indent="-416559" algn="l"/>
            <a:r>
              <a:rPr b="1" u="sng"/>
              <a:t>Microtubules</a:t>
            </a:r>
            <a:r>
              <a:rPr u="sng"/>
              <a:t>:</a:t>
            </a:r>
            <a:r>
              <a:t> Polymerization Dynamics</a:t>
            </a:r>
          </a:p>
        </p:txBody>
      </p:sp>
      <p:grpSp>
        <p:nvGrpSpPr>
          <p:cNvPr id="357" name="Group"/>
          <p:cNvGrpSpPr/>
          <p:nvPr/>
        </p:nvGrpSpPr>
        <p:grpSpPr>
          <a:xfrm>
            <a:off x="3287712" y="1828800"/>
            <a:ext cx="293688" cy="152400"/>
            <a:chOff x="0" y="0"/>
            <a:chExt cx="293687" cy="152400"/>
          </a:xfrm>
        </p:grpSpPr>
        <p:sp>
          <p:nvSpPr>
            <p:cNvPr id="355" name="Circle"/>
            <p:cNvSpPr/>
            <p:nvPr/>
          </p:nvSpPr>
          <p:spPr>
            <a:xfrm>
              <a:off x="-1"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356"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360" name="Group"/>
          <p:cNvGrpSpPr/>
          <p:nvPr/>
        </p:nvGrpSpPr>
        <p:grpSpPr>
          <a:xfrm>
            <a:off x="3592512" y="1828800"/>
            <a:ext cx="293688" cy="152400"/>
            <a:chOff x="0" y="0"/>
            <a:chExt cx="293687" cy="152400"/>
          </a:xfrm>
        </p:grpSpPr>
        <p:sp>
          <p:nvSpPr>
            <p:cNvPr id="358" name="Circle"/>
            <p:cNvSpPr/>
            <p:nvPr/>
          </p:nvSpPr>
          <p:spPr>
            <a:xfrm>
              <a:off x="-1"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359"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363" name="Group"/>
          <p:cNvGrpSpPr/>
          <p:nvPr/>
        </p:nvGrpSpPr>
        <p:grpSpPr>
          <a:xfrm>
            <a:off x="3897312" y="1828800"/>
            <a:ext cx="293688" cy="152400"/>
            <a:chOff x="0" y="0"/>
            <a:chExt cx="293687" cy="152400"/>
          </a:xfrm>
        </p:grpSpPr>
        <p:sp>
          <p:nvSpPr>
            <p:cNvPr id="361" name="Circle"/>
            <p:cNvSpPr/>
            <p:nvPr/>
          </p:nvSpPr>
          <p:spPr>
            <a:xfrm>
              <a:off x="-1"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362"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366" name="Group"/>
          <p:cNvGrpSpPr/>
          <p:nvPr/>
        </p:nvGrpSpPr>
        <p:grpSpPr>
          <a:xfrm>
            <a:off x="4179887" y="1828800"/>
            <a:ext cx="293688" cy="152400"/>
            <a:chOff x="0" y="0"/>
            <a:chExt cx="293687" cy="152400"/>
          </a:xfrm>
        </p:grpSpPr>
        <p:sp>
          <p:nvSpPr>
            <p:cNvPr id="364" name="Circle"/>
            <p:cNvSpPr/>
            <p:nvPr/>
          </p:nvSpPr>
          <p:spPr>
            <a:xfrm>
              <a:off x="-1"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365"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369" name="Group"/>
          <p:cNvGrpSpPr/>
          <p:nvPr/>
        </p:nvGrpSpPr>
        <p:grpSpPr>
          <a:xfrm>
            <a:off x="4430712" y="1828800"/>
            <a:ext cx="293688" cy="152400"/>
            <a:chOff x="0" y="0"/>
            <a:chExt cx="293687" cy="152400"/>
          </a:xfrm>
        </p:grpSpPr>
        <p:sp>
          <p:nvSpPr>
            <p:cNvPr id="367" name="Circle"/>
            <p:cNvSpPr/>
            <p:nvPr/>
          </p:nvSpPr>
          <p:spPr>
            <a:xfrm>
              <a:off x="-1"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368"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372" name="Group"/>
          <p:cNvGrpSpPr/>
          <p:nvPr/>
        </p:nvGrpSpPr>
        <p:grpSpPr>
          <a:xfrm>
            <a:off x="4735512" y="1828800"/>
            <a:ext cx="293688" cy="152400"/>
            <a:chOff x="0" y="0"/>
            <a:chExt cx="293687" cy="152400"/>
          </a:xfrm>
        </p:grpSpPr>
        <p:sp>
          <p:nvSpPr>
            <p:cNvPr id="370" name="Circle"/>
            <p:cNvSpPr/>
            <p:nvPr/>
          </p:nvSpPr>
          <p:spPr>
            <a:xfrm>
              <a:off x="-1"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371"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375" name="Group"/>
          <p:cNvGrpSpPr/>
          <p:nvPr/>
        </p:nvGrpSpPr>
        <p:grpSpPr>
          <a:xfrm>
            <a:off x="5040312" y="1828800"/>
            <a:ext cx="293688" cy="152400"/>
            <a:chOff x="0" y="0"/>
            <a:chExt cx="293687" cy="152400"/>
          </a:xfrm>
        </p:grpSpPr>
        <p:sp>
          <p:nvSpPr>
            <p:cNvPr id="373" name="Circle"/>
            <p:cNvSpPr/>
            <p:nvPr/>
          </p:nvSpPr>
          <p:spPr>
            <a:xfrm>
              <a:off x="-1"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374"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378" name="Group"/>
          <p:cNvGrpSpPr/>
          <p:nvPr/>
        </p:nvGrpSpPr>
        <p:grpSpPr>
          <a:xfrm>
            <a:off x="5322887" y="1828800"/>
            <a:ext cx="293688" cy="152400"/>
            <a:chOff x="0" y="0"/>
            <a:chExt cx="293687" cy="152400"/>
          </a:xfrm>
        </p:grpSpPr>
        <p:sp>
          <p:nvSpPr>
            <p:cNvPr id="376" name="Circle"/>
            <p:cNvSpPr/>
            <p:nvPr/>
          </p:nvSpPr>
          <p:spPr>
            <a:xfrm>
              <a:off x="-1"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377"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381" name="Group"/>
          <p:cNvGrpSpPr/>
          <p:nvPr/>
        </p:nvGrpSpPr>
        <p:grpSpPr>
          <a:xfrm>
            <a:off x="5618162" y="1828800"/>
            <a:ext cx="293688" cy="152400"/>
            <a:chOff x="0" y="0"/>
            <a:chExt cx="293687" cy="152400"/>
          </a:xfrm>
        </p:grpSpPr>
        <p:sp>
          <p:nvSpPr>
            <p:cNvPr id="379" name="Circle"/>
            <p:cNvSpPr/>
            <p:nvPr/>
          </p:nvSpPr>
          <p:spPr>
            <a:xfrm>
              <a:off x="-1"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380"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sp>
        <p:nvSpPr>
          <p:cNvPr id="382" name="Minus…"/>
          <p:cNvSpPr/>
          <p:nvPr/>
        </p:nvSpPr>
        <p:spPr>
          <a:xfrm>
            <a:off x="3039744" y="1051465"/>
            <a:ext cx="1042513" cy="79267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400"/>
            </a:pPr>
            <a:r>
              <a:t>Minus</a:t>
            </a:r>
          </a:p>
          <a:p>
            <a:pPr>
              <a:defRPr sz="2400"/>
            </a:pPr>
            <a:r>
              <a:t>end</a:t>
            </a:r>
          </a:p>
        </p:txBody>
      </p:sp>
      <p:grpSp>
        <p:nvGrpSpPr>
          <p:cNvPr id="385" name="Group"/>
          <p:cNvGrpSpPr/>
          <p:nvPr/>
        </p:nvGrpSpPr>
        <p:grpSpPr>
          <a:xfrm>
            <a:off x="6857999" y="1828800"/>
            <a:ext cx="293689" cy="152400"/>
            <a:chOff x="0" y="0"/>
            <a:chExt cx="293687" cy="152400"/>
          </a:xfrm>
        </p:grpSpPr>
        <p:sp>
          <p:nvSpPr>
            <p:cNvPr id="383" name="Circle"/>
            <p:cNvSpPr/>
            <p:nvPr/>
          </p:nvSpPr>
          <p:spPr>
            <a:xfrm>
              <a:off x="-1"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384"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388" name="Group"/>
          <p:cNvGrpSpPr/>
          <p:nvPr/>
        </p:nvGrpSpPr>
        <p:grpSpPr>
          <a:xfrm>
            <a:off x="2057400" y="1828800"/>
            <a:ext cx="293688" cy="152400"/>
            <a:chOff x="0" y="0"/>
            <a:chExt cx="293687" cy="152400"/>
          </a:xfrm>
        </p:grpSpPr>
        <p:sp>
          <p:nvSpPr>
            <p:cNvPr id="386" name="Circle"/>
            <p:cNvSpPr/>
            <p:nvPr/>
          </p:nvSpPr>
          <p:spPr>
            <a:xfrm>
              <a:off x="-1"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387"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sp>
        <p:nvSpPr>
          <p:cNvPr id="389" name="Faster…"/>
          <p:cNvSpPr/>
          <p:nvPr/>
        </p:nvSpPr>
        <p:spPr>
          <a:xfrm>
            <a:off x="7465580" y="1447800"/>
            <a:ext cx="1005751" cy="6673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Faster </a:t>
            </a:r>
          </a:p>
          <a:p>
            <a:pPr/>
            <a:r>
              <a:t>growth</a:t>
            </a:r>
          </a:p>
        </p:txBody>
      </p:sp>
      <p:sp>
        <p:nvSpPr>
          <p:cNvPr id="390" name="Slower…"/>
          <p:cNvSpPr/>
          <p:nvPr/>
        </p:nvSpPr>
        <p:spPr>
          <a:xfrm>
            <a:off x="714601" y="1447800"/>
            <a:ext cx="991737" cy="6673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Slower</a:t>
            </a:r>
          </a:p>
          <a:p>
            <a:pPr/>
            <a:r>
              <a:t>growth</a:t>
            </a:r>
          </a:p>
        </p:txBody>
      </p:sp>
      <p:sp>
        <p:nvSpPr>
          <p:cNvPr id="391" name="Line"/>
          <p:cNvSpPr/>
          <p:nvPr/>
        </p:nvSpPr>
        <p:spPr>
          <a:xfrm>
            <a:off x="6096000" y="1828800"/>
            <a:ext cx="609600" cy="0"/>
          </a:xfrm>
          <a:prstGeom prst="line">
            <a:avLst/>
          </a:prstGeom>
          <a:ln w="38100">
            <a:solidFill>
              <a:srgbClr val="000000"/>
            </a:solidFill>
            <a:tailEnd type="triangle"/>
          </a:ln>
        </p:spPr>
        <p:txBody>
          <a:bodyPr lIns="45719" rIns="45719"/>
          <a:lstStyle/>
          <a:p>
            <a:pPr marL="0" marR="0" algn="l" defTabSz="457200">
              <a:defRPr sz="1200">
                <a:uFillTx/>
                <a:latin typeface="+mj-lt"/>
                <a:ea typeface="+mj-ea"/>
                <a:cs typeface="+mj-cs"/>
                <a:sym typeface="Helvetica"/>
              </a:defRPr>
            </a:pPr>
          </a:p>
        </p:txBody>
      </p:sp>
      <p:sp>
        <p:nvSpPr>
          <p:cNvPr id="392" name="Line"/>
          <p:cNvSpPr/>
          <p:nvPr/>
        </p:nvSpPr>
        <p:spPr>
          <a:xfrm flipH="1">
            <a:off x="6096000" y="1981200"/>
            <a:ext cx="609600" cy="0"/>
          </a:xfrm>
          <a:prstGeom prst="line">
            <a:avLst/>
          </a:prstGeom>
          <a:ln w="50800">
            <a:solidFill>
              <a:srgbClr val="000000"/>
            </a:solidFill>
            <a:tailEnd type="triangle"/>
          </a:ln>
        </p:spPr>
        <p:txBody>
          <a:bodyPr lIns="45719" rIns="45719"/>
          <a:lstStyle/>
          <a:p>
            <a:pPr marL="0" marR="0" algn="l" defTabSz="457200">
              <a:defRPr sz="1200">
                <a:uFillTx/>
                <a:latin typeface="+mj-lt"/>
                <a:ea typeface="+mj-ea"/>
                <a:cs typeface="+mj-cs"/>
                <a:sym typeface="Helvetica"/>
              </a:defRPr>
            </a:pPr>
          </a:p>
        </p:txBody>
      </p:sp>
      <p:sp>
        <p:nvSpPr>
          <p:cNvPr id="393" name="kon"/>
          <p:cNvSpPr/>
          <p:nvPr/>
        </p:nvSpPr>
        <p:spPr>
          <a:xfrm>
            <a:off x="6056864" y="1931987"/>
            <a:ext cx="586272" cy="55377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rPr sz="2800"/>
              <a:t>k</a:t>
            </a:r>
            <a:r>
              <a:rPr baseline="-25000" sz="2800"/>
              <a:t>on</a:t>
            </a:r>
          </a:p>
        </p:txBody>
      </p:sp>
      <p:sp>
        <p:nvSpPr>
          <p:cNvPr id="394" name="koff"/>
          <p:cNvSpPr/>
          <p:nvPr/>
        </p:nvSpPr>
        <p:spPr>
          <a:xfrm>
            <a:off x="6059064" y="1295400"/>
            <a:ext cx="581872" cy="55377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rPr sz="2800"/>
              <a:t>k</a:t>
            </a:r>
            <a:r>
              <a:rPr baseline="-25000" sz="2800"/>
              <a:t>off</a:t>
            </a:r>
          </a:p>
        </p:txBody>
      </p:sp>
      <p:sp>
        <p:nvSpPr>
          <p:cNvPr id="395" name="Line"/>
          <p:cNvSpPr/>
          <p:nvPr/>
        </p:nvSpPr>
        <p:spPr>
          <a:xfrm>
            <a:off x="2514600" y="1828800"/>
            <a:ext cx="609600" cy="0"/>
          </a:xfrm>
          <a:prstGeom prst="line">
            <a:avLst/>
          </a:prstGeom>
          <a:ln w="38100">
            <a:solidFill>
              <a:srgbClr val="000000"/>
            </a:solidFill>
            <a:tailEnd type="triangle"/>
          </a:ln>
        </p:spPr>
        <p:txBody>
          <a:bodyPr lIns="45719" rIns="45719"/>
          <a:lstStyle/>
          <a:p>
            <a:pPr marL="0" marR="0" algn="l" defTabSz="457200">
              <a:defRPr sz="1200">
                <a:uFillTx/>
                <a:latin typeface="+mj-lt"/>
                <a:ea typeface="+mj-ea"/>
                <a:cs typeface="+mj-cs"/>
                <a:sym typeface="Helvetica"/>
              </a:defRPr>
            </a:pPr>
          </a:p>
        </p:txBody>
      </p:sp>
      <p:sp>
        <p:nvSpPr>
          <p:cNvPr id="396" name="Line"/>
          <p:cNvSpPr/>
          <p:nvPr/>
        </p:nvSpPr>
        <p:spPr>
          <a:xfrm flipH="1">
            <a:off x="2514601" y="1981200"/>
            <a:ext cx="609600" cy="0"/>
          </a:xfrm>
          <a:prstGeom prst="line">
            <a:avLst/>
          </a:prstGeom>
          <a:ln w="50800">
            <a:solidFill>
              <a:srgbClr val="000000"/>
            </a:solidFill>
            <a:tailEnd type="triangle"/>
          </a:ln>
        </p:spPr>
        <p:txBody>
          <a:bodyPr lIns="45719" rIns="45719"/>
          <a:lstStyle/>
          <a:p>
            <a:pPr marL="0" marR="0" algn="l" defTabSz="457200">
              <a:defRPr sz="1200">
                <a:uFillTx/>
                <a:latin typeface="+mj-lt"/>
                <a:ea typeface="+mj-ea"/>
                <a:cs typeface="+mj-cs"/>
                <a:sym typeface="Helvetica"/>
              </a:defRPr>
            </a:pPr>
          </a:p>
        </p:txBody>
      </p:sp>
      <p:sp>
        <p:nvSpPr>
          <p:cNvPr id="397" name="kon"/>
          <p:cNvSpPr/>
          <p:nvPr/>
        </p:nvSpPr>
        <p:spPr>
          <a:xfrm>
            <a:off x="2475465" y="1320800"/>
            <a:ext cx="586271" cy="529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800"/>
            </a:pPr>
            <a:r>
              <a:t>k</a:t>
            </a:r>
            <a:r>
              <a:rPr baseline="-18214"/>
              <a:t>on</a:t>
            </a:r>
          </a:p>
        </p:txBody>
      </p:sp>
      <p:sp>
        <p:nvSpPr>
          <p:cNvPr id="398" name="koff"/>
          <p:cNvSpPr/>
          <p:nvPr/>
        </p:nvSpPr>
        <p:spPr>
          <a:xfrm>
            <a:off x="2477664" y="2052637"/>
            <a:ext cx="581873" cy="52964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800"/>
            </a:pPr>
            <a:r>
              <a:t>k</a:t>
            </a:r>
            <a:r>
              <a:rPr baseline="-18214"/>
              <a:t>off</a:t>
            </a:r>
          </a:p>
        </p:txBody>
      </p:sp>
      <p:pic>
        <p:nvPicPr>
          <p:cNvPr id="399" name="S9781416022558-034-f006" descr="S9781416022558-034-f006"/>
          <p:cNvPicPr>
            <a:picLocks noChangeAspect="1"/>
          </p:cNvPicPr>
          <p:nvPr/>
        </p:nvPicPr>
        <p:blipFill>
          <a:blip r:embed="rId3">
            <a:extLst/>
          </a:blip>
          <a:stretch>
            <a:fillRect/>
          </a:stretch>
        </p:blipFill>
        <p:spPr>
          <a:xfrm>
            <a:off x="4704237" y="3429000"/>
            <a:ext cx="3449163" cy="3018017"/>
          </a:xfrm>
          <a:prstGeom prst="rect">
            <a:avLst/>
          </a:prstGeom>
          <a:ln w="12700">
            <a:miter lim="400000"/>
          </a:ln>
        </p:spPr>
      </p:pic>
      <p:pic>
        <p:nvPicPr>
          <p:cNvPr id="400" name="figure 16-13" descr="figure 16-13"/>
          <p:cNvPicPr>
            <a:picLocks noChangeAspect="1"/>
          </p:cNvPicPr>
          <p:nvPr/>
        </p:nvPicPr>
        <p:blipFill>
          <a:blip r:embed="rId4">
            <a:extLst/>
          </a:blip>
          <a:stretch>
            <a:fillRect/>
          </a:stretch>
        </p:blipFill>
        <p:spPr>
          <a:xfrm>
            <a:off x="1210469" y="3338793"/>
            <a:ext cx="2617417" cy="3198431"/>
          </a:xfrm>
          <a:prstGeom prst="rect">
            <a:avLst/>
          </a:prstGeom>
          <a:ln w="12700">
            <a:miter lim="400000"/>
          </a:ln>
        </p:spPr>
      </p:pic>
      <p:sp>
        <p:nvSpPr>
          <p:cNvPr id="40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02" name="Plus…"/>
          <p:cNvSpPr/>
          <p:nvPr/>
        </p:nvSpPr>
        <p:spPr>
          <a:xfrm>
            <a:off x="4980470" y="1036131"/>
            <a:ext cx="822395" cy="79267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400"/>
            </a:pPr>
            <a:r>
              <a:t>Pl</a:t>
            </a:r>
            <a:r>
              <a:t>us</a:t>
            </a:r>
          </a:p>
          <a:p>
            <a:pPr>
              <a:defRPr sz="2400"/>
            </a:pPr>
            <a:r>
              <a:t>end</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6" name="Microtubules: Dynamics…"/>
          <p:cNvSpPr/>
          <p:nvPr/>
        </p:nvSpPr>
        <p:spPr>
          <a:xfrm>
            <a:off x="250095" y="459692"/>
            <a:ext cx="8144541" cy="9594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457200" indent="-416559" algn="l"/>
            <a:r>
              <a:rPr b="1" u="sng"/>
              <a:t>Microtubules</a:t>
            </a:r>
            <a:r>
              <a:rPr u="sng"/>
              <a:t>:</a:t>
            </a:r>
            <a:r>
              <a:t> Dynamics</a:t>
            </a:r>
          </a:p>
          <a:p>
            <a:pPr marL="457200" indent="-416559" algn="l"/>
          </a:p>
          <a:p>
            <a:pPr marL="457200" indent="-416559" algn="l"/>
            <a:r>
              <a:t>Enzymatic activity of tubulin catalyzes hydrolysis of bound GTP to GDP</a:t>
            </a:r>
          </a:p>
        </p:txBody>
      </p:sp>
      <p:grpSp>
        <p:nvGrpSpPr>
          <p:cNvPr id="409" name="Group"/>
          <p:cNvGrpSpPr/>
          <p:nvPr/>
        </p:nvGrpSpPr>
        <p:grpSpPr>
          <a:xfrm>
            <a:off x="3282949" y="2743200"/>
            <a:ext cx="293689" cy="152400"/>
            <a:chOff x="0" y="0"/>
            <a:chExt cx="293687" cy="152400"/>
          </a:xfrm>
        </p:grpSpPr>
        <p:sp>
          <p:nvSpPr>
            <p:cNvPr id="407" name="Circle"/>
            <p:cNvSpPr/>
            <p:nvPr/>
          </p:nvSpPr>
          <p:spPr>
            <a:xfrm>
              <a:off x="-1"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408"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412" name="Group"/>
          <p:cNvGrpSpPr/>
          <p:nvPr/>
        </p:nvGrpSpPr>
        <p:grpSpPr>
          <a:xfrm>
            <a:off x="3587749" y="2743200"/>
            <a:ext cx="293689" cy="152400"/>
            <a:chOff x="0" y="0"/>
            <a:chExt cx="293687" cy="152400"/>
          </a:xfrm>
        </p:grpSpPr>
        <p:sp>
          <p:nvSpPr>
            <p:cNvPr id="410" name="Circle"/>
            <p:cNvSpPr/>
            <p:nvPr/>
          </p:nvSpPr>
          <p:spPr>
            <a:xfrm>
              <a:off x="-1"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411"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415" name="Group"/>
          <p:cNvGrpSpPr/>
          <p:nvPr/>
        </p:nvGrpSpPr>
        <p:grpSpPr>
          <a:xfrm>
            <a:off x="4719637" y="2743200"/>
            <a:ext cx="293689" cy="152400"/>
            <a:chOff x="0" y="0"/>
            <a:chExt cx="293687" cy="152400"/>
          </a:xfrm>
        </p:grpSpPr>
        <p:sp>
          <p:nvSpPr>
            <p:cNvPr id="413" name="Circle"/>
            <p:cNvSpPr/>
            <p:nvPr/>
          </p:nvSpPr>
          <p:spPr>
            <a:xfrm>
              <a:off x="0"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414"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418" name="Group"/>
          <p:cNvGrpSpPr/>
          <p:nvPr/>
        </p:nvGrpSpPr>
        <p:grpSpPr>
          <a:xfrm>
            <a:off x="5024437" y="2743200"/>
            <a:ext cx="293689" cy="152400"/>
            <a:chOff x="0" y="0"/>
            <a:chExt cx="293687" cy="152400"/>
          </a:xfrm>
        </p:grpSpPr>
        <p:sp>
          <p:nvSpPr>
            <p:cNvPr id="416" name="Circle"/>
            <p:cNvSpPr/>
            <p:nvPr/>
          </p:nvSpPr>
          <p:spPr>
            <a:xfrm>
              <a:off x="0"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417"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421" name="Group"/>
          <p:cNvGrpSpPr/>
          <p:nvPr/>
        </p:nvGrpSpPr>
        <p:grpSpPr>
          <a:xfrm>
            <a:off x="5307012" y="2743200"/>
            <a:ext cx="293689" cy="152400"/>
            <a:chOff x="0" y="0"/>
            <a:chExt cx="293687" cy="152400"/>
          </a:xfrm>
        </p:grpSpPr>
        <p:sp>
          <p:nvSpPr>
            <p:cNvPr id="419" name="Circle"/>
            <p:cNvSpPr/>
            <p:nvPr/>
          </p:nvSpPr>
          <p:spPr>
            <a:xfrm>
              <a:off x="0"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420"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424" name="Group"/>
          <p:cNvGrpSpPr/>
          <p:nvPr/>
        </p:nvGrpSpPr>
        <p:grpSpPr>
          <a:xfrm>
            <a:off x="5602287" y="2743200"/>
            <a:ext cx="293689" cy="152400"/>
            <a:chOff x="0" y="0"/>
            <a:chExt cx="293687" cy="152400"/>
          </a:xfrm>
        </p:grpSpPr>
        <p:sp>
          <p:nvSpPr>
            <p:cNvPr id="422" name="Circle"/>
            <p:cNvSpPr/>
            <p:nvPr/>
          </p:nvSpPr>
          <p:spPr>
            <a:xfrm>
              <a:off x="0"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423"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427" name="Group"/>
          <p:cNvGrpSpPr/>
          <p:nvPr/>
        </p:nvGrpSpPr>
        <p:grpSpPr>
          <a:xfrm>
            <a:off x="3881437" y="2743200"/>
            <a:ext cx="293688" cy="152400"/>
            <a:chOff x="0" y="0"/>
            <a:chExt cx="293687" cy="152400"/>
          </a:xfrm>
        </p:grpSpPr>
        <p:sp>
          <p:nvSpPr>
            <p:cNvPr id="425" name="Circle"/>
            <p:cNvSpPr/>
            <p:nvPr/>
          </p:nvSpPr>
          <p:spPr>
            <a:xfrm flipH="1">
              <a:off x="0" y="0"/>
              <a:ext cx="152400" cy="152400"/>
            </a:xfrm>
            <a:prstGeom prst="ellipse">
              <a:avLst/>
            </a:prstGeom>
            <a:solidFill>
              <a:srgbClr val="FF0000"/>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426" name="Circle"/>
            <p:cNvSpPr/>
            <p:nvPr/>
          </p:nvSpPr>
          <p:spPr>
            <a:xfrm flipH="1">
              <a:off x="141287" y="0"/>
              <a:ext cx="152401" cy="152400"/>
            </a:xfrm>
            <a:prstGeom prst="ellipse">
              <a:avLst/>
            </a:prstGeom>
            <a:solidFill>
              <a:srgbClr val="9E1B0A"/>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430" name="Group"/>
          <p:cNvGrpSpPr/>
          <p:nvPr/>
        </p:nvGrpSpPr>
        <p:grpSpPr>
          <a:xfrm>
            <a:off x="4164012" y="2743200"/>
            <a:ext cx="293688" cy="152400"/>
            <a:chOff x="0" y="0"/>
            <a:chExt cx="293687" cy="152400"/>
          </a:xfrm>
        </p:grpSpPr>
        <p:sp>
          <p:nvSpPr>
            <p:cNvPr id="428" name="Circle"/>
            <p:cNvSpPr/>
            <p:nvPr/>
          </p:nvSpPr>
          <p:spPr>
            <a:xfrm flipH="1">
              <a:off x="0" y="0"/>
              <a:ext cx="152400" cy="152400"/>
            </a:xfrm>
            <a:prstGeom prst="ellipse">
              <a:avLst/>
            </a:prstGeom>
            <a:solidFill>
              <a:srgbClr val="FF0000"/>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429" name="Circle"/>
            <p:cNvSpPr/>
            <p:nvPr/>
          </p:nvSpPr>
          <p:spPr>
            <a:xfrm flipH="1">
              <a:off x="141287" y="0"/>
              <a:ext cx="152401" cy="152400"/>
            </a:xfrm>
            <a:prstGeom prst="ellipse">
              <a:avLst/>
            </a:prstGeom>
            <a:solidFill>
              <a:srgbClr val="9E1B0A"/>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433" name="Group"/>
          <p:cNvGrpSpPr/>
          <p:nvPr/>
        </p:nvGrpSpPr>
        <p:grpSpPr>
          <a:xfrm>
            <a:off x="4446587" y="2743200"/>
            <a:ext cx="293688" cy="152400"/>
            <a:chOff x="0" y="0"/>
            <a:chExt cx="293687" cy="152400"/>
          </a:xfrm>
        </p:grpSpPr>
        <p:sp>
          <p:nvSpPr>
            <p:cNvPr id="431" name="Circle"/>
            <p:cNvSpPr/>
            <p:nvPr/>
          </p:nvSpPr>
          <p:spPr>
            <a:xfrm flipH="1">
              <a:off x="0" y="0"/>
              <a:ext cx="152400" cy="152400"/>
            </a:xfrm>
            <a:prstGeom prst="ellipse">
              <a:avLst/>
            </a:prstGeom>
            <a:solidFill>
              <a:srgbClr val="FF0000"/>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432" name="Circle"/>
            <p:cNvSpPr/>
            <p:nvPr/>
          </p:nvSpPr>
          <p:spPr>
            <a:xfrm flipH="1">
              <a:off x="141287" y="0"/>
              <a:ext cx="152401" cy="152400"/>
            </a:xfrm>
            <a:prstGeom prst="ellipse">
              <a:avLst/>
            </a:prstGeom>
            <a:solidFill>
              <a:srgbClr val="9E1B0A"/>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sp>
        <p:nvSpPr>
          <p:cNvPr id="434" name="GTP-Tubulin"/>
          <p:cNvSpPr/>
          <p:nvPr/>
        </p:nvSpPr>
        <p:spPr>
          <a:xfrm>
            <a:off x="4719638" y="2895600"/>
            <a:ext cx="1146034" cy="2888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solidFill>
                  <a:srgbClr val="149124"/>
                </a:solidFill>
              </a:defRPr>
            </a:lvl1pPr>
          </a:lstStyle>
          <a:p>
            <a:pPr>
              <a:defRPr sz="2000">
                <a:solidFill>
                  <a:srgbClr val="000000"/>
                </a:solidFill>
              </a:defRPr>
            </a:pPr>
            <a:r>
              <a:rPr sz="1400">
                <a:solidFill>
                  <a:srgbClr val="149124"/>
                </a:solidFill>
              </a:rPr>
              <a:t>GTP-Tubulin</a:t>
            </a:r>
          </a:p>
        </p:txBody>
      </p:sp>
      <p:sp>
        <p:nvSpPr>
          <p:cNvPr id="435" name="GDP-Tubulin"/>
          <p:cNvSpPr/>
          <p:nvPr/>
        </p:nvSpPr>
        <p:spPr>
          <a:xfrm>
            <a:off x="3628422" y="2454376"/>
            <a:ext cx="1165828" cy="28882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solidFill>
                  <a:srgbClr val="FF0000"/>
                </a:solidFill>
              </a:defRPr>
            </a:lvl1pPr>
          </a:lstStyle>
          <a:p>
            <a:pPr>
              <a:defRPr sz="2000">
                <a:solidFill>
                  <a:srgbClr val="000000"/>
                </a:solidFill>
              </a:defRPr>
            </a:pPr>
            <a:r>
              <a:rPr sz="1400">
                <a:solidFill>
                  <a:srgbClr val="FF0000"/>
                </a:solidFill>
              </a:rPr>
              <a:t>GDP-Tubulin</a:t>
            </a:r>
          </a:p>
        </p:txBody>
      </p:sp>
      <p:sp>
        <p:nvSpPr>
          <p:cNvPr id="436" name="GTP-Tubulin"/>
          <p:cNvSpPr/>
          <p:nvPr/>
        </p:nvSpPr>
        <p:spPr>
          <a:xfrm>
            <a:off x="2735404" y="2895600"/>
            <a:ext cx="1146034" cy="2888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solidFill>
                  <a:srgbClr val="149124"/>
                </a:solidFill>
              </a:defRPr>
            </a:lvl1pPr>
          </a:lstStyle>
          <a:p>
            <a:pPr>
              <a:defRPr sz="2000">
                <a:solidFill>
                  <a:srgbClr val="000000"/>
                </a:solidFill>
              </a:defRPr>
            </a:pPr>
            <a:r>
              <a:rPr sz="1400">
                <a:solidFill>
                  <a:srgbClr val="149124"/>
                </a:solidFill>
              </a:rPr>
              <a:t>GTP-Tubulin</a:t>
            </a:r>
          </a:p>
        </p:txBody>
      </p:sp>
      <p:sp>
        <p:nvSpPr>
          <p:cNvPr id="437" name="Line"/>
          <p:cNvSpPr/>
          <p:nvPr/>
        </p:nvSpPr>
        <p:spPr>
          <a:xfrm>
            <a:off x="4343400" y="3263900"/>
            <a:ext cx="0" cy="609600"/>
          </a:xfrm>
          <a:prstGeom prst="line">
            <a:avLst/>
          </a:prstGeom>
          <a:ln w="63500">
            <a:solidFill>
              <a:srgbClr val="000000"/>
            </a:solidFill>
            <a:tailEnd type="triangle"/>
          </a:ln>
        </p:spPr>
        <p:txBody>
          <a:bodyPr lIns="45719" rIns="45719"/>
          <a:lstStyle/>
          <a:p>
            <a:pPr marL="0" marR="0" algn="l" defTabSz="457200">
              <a:defRPr sz="1200">
                <a:uFillTx/>
                <a:latin typeface="+mj-lt"/>
                <a:ea typeface="+mj-ea"/>
                <a:cs typeface="+mj-cs"/>
                <a:sym typeface="Helvetica"/>
              </a:defRPr>
            </a:pPr>
          </a:p>
        </p:txBody>
      </p:sp>
      <p:grpSp>
        <p:nvGrpSpPr>
          <p:cNvPr id="440" name="Group"/>
          <p:cNvGrpSpPr/>
          <p:nvPr/>
        </p:nvGrpSpPr>
        <p:grpSpPr>
          <a:xfrm>
            <a:off x="5078412" y="4343400"/>
            <a:ext cx="293689" cy="152400"/>
            <a:chOff x="0" y="0"/>
            <a:chExt cx="293687" cy="152400"/>
          </a:xfrm>
        </p:grpSpPr>
        <p:sp>
          <p:nvSpPr>
            <p:cNvPr id="438" name="Circle"/>
            <p:cNvSpPr/>
            <p:nvPr/>
          </p:nvSpPr>
          <p:spPr>
            <a:xfrm>
              <a:off x="0"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439"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443" name="Group"/>
          <p:cNvGrpSpPr/>
          <p:nvPr/>
        </p:nvGrpSpPr>
        <p:grpSpPr>
          <a:xfrm>
            <a:off x="5360987" y="4343400"/>
            <a:ext cx="293689" cy="152400"/>
            <a:chOff x="0" y="0"/>
            <a:chExt cx="293687" cy="152400"/>
          </a:xfrm>
        </p:grpSpPr>
        <p:sp>
          <p:nvSpPr>
            <p:cNvPr id="441" name="Circle"/>
            <p:cNvSpPr/>
            <p:nvPr/>
          </p:nvSpPr>
          <p:spPr>
            <a:xfrm>
              <a:off x="0"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442"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446" name="Group"/>
          <p:cNvGrpSpPr/>
          <p:nvPr/>
        </p:nvGrpSpPr>
        <p:grpSpPr>
          <a:xfrm>
            <a:off x="5656262" y="4343400"/>
            <a:ext cx="293689" cy="152400"/>
            <a:chOff x="0" y="0"/>
            <a:chExt cx="293687" cy="152400"/>
          </a:xfrm>
        </p:grpSpPr>
        <p:sp>
          <p:nvSpPr>
            <p:cNvPr id="444" name="Circle"/>
            <p:cNvSpPr/>
            <p:nvPr/>
          </p:nvSpPr>
          <p:spPr>
            <a:xfrm>
              <a:off x="0"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445"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449" name="Group"/>
          <p:cNvGrpSpPr/>
          <p:nvPr/>
        </p:nvGrpSpPr>
        <p:grpSpPr>
          <a:xfrm>
            <a:off x="3935412" y="4343400"/>
            <a:ext cx="293688" cy="152400"/>
            <a:chOff x="0" y="0"/>
            <a:chExt cx="293687" cy="152400"/>
          </a:xfrm>
        </p:grpSpPr>
        <p:sp>
          <p:nvSpPr>
            <p:cNvPr id="447" name="Circle"/>
            <p:cNvSpPr/>
            <p:nvPr/>
          </p:nvSpPr>
          <p:spPr>
            <a:xfrm flipH="1">
              <a:off x="0" y="0"/>
              <a:ext cx="152400" cy="152400"/>
            </a:xfrm>
            <a:prstGeom prst="ellipse">
              <a:avLst/>
            </a:prstGeom>
            <a:solidFill>
              <a:srgbClr val="FF0000"/>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448" name="Circle"/>
            <p:cNvSpPr/>
            <p:nvPr/>
          </p:nvSpPr>
          <p:spPr>
            <a:xfrm flipH="1">
              <a:off x="141287" y="0"/>
              <a:ext cx="152401" cy="152400"/>
            </a:xfrm>
            <a:prstGeom prst="ellipse">
              <a:avLst/>
            </a:prstGeom>
            <a:solidFill>
              <a:srgbClr val="9E1B0A"/>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452" name="Group"/>
          <p:cNvGrpSpPr/>
          <p:nvPr/>
        </p:nvGrpSpPr>
        <p:grpSpPr>
          <a:xfrm>
            <a:off x="4217987" y="4343400"/>
            <a:ext cx="293688" cy="152400"/>
            <a:chOff x="0" y="0"/>
            <a:chExt cx="293687" cy="152400"/>
          </a:xfrm>
        </p:grpSpPr>
        <p:sp>
          <p:nvSpPr>
            <p:cNvPr id="450" name="Circle"/>
            <p:cNvSpPr/>
            <p:nvPr/>
          </p:nvSpPr>
          <p:spPr>
            <a:xfrm flipH="1">
              <a:off x="0" y="0"/>
              <a:ext cx="152400" cy="152400"/>
            </a:xfrm>
            <a:prstGeom prst="ellipse">
              <a:avLst/>
            </a:prstGeom>
            <a:solidFill>
              <a:srgbClr val="FF0000"/>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451" name="Circle"/>
            <p:cNvSpPr/>
            <p:nvPr/>
          </p:nvSpPr>
          <p:spPr>
            <a:xfrm flipH="1">
              <a:off x="141287" y="0"/>
              <a:ext cx="152401" cy="152400"/>
            </a:xfrm>
            <a:prstGeom prst="ellipse">
              <a:avLst/>
            </a:prstGeom>
            <a:solidFill>
              <a:srgbClr val="9E1B0A"/>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455" name="Group"/>
          <p:cNvGrpSpPr/>
          <p:nvPr/>
        </p:nvGrpSpPr>
        <p:grpSpPr>
          <a:xfrm>
            <a:off x="4500562" y="4343400"/>
            <a:ext cx="293688" cy="152400"/>
            <a:chOff x="0" y="0"/>
            <a:chExt cx="293687" cy="152400"/>
          </a:xfrm>
        </p:grpSpPr>
        <p:sp>
          <p:nvSpPr>
            <p:cNvPr id="453" name="Circle"/>
            <p:cNvSpPr/>
            <p:nvPr/>
          </p:nvSpPr>
          <p:spPr>
            <a:xfrm flipH="1">
              <a:off x="0" y="0"/>
              <a:ext cx="152400" cy="152400"/>
            </a:xfrm>
            <a:prstGeom prst="ellipse">
              <a:avLst/>
            </a:prstGeom>
            <a:solidFill>
              <a:srgbClr val="FF0000"/>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454" name="Circle"/>
            <p:cNvSpPr/>
            <p:nvPr/>
          </p:nvSpPr>
          <p:spPr>
            <a:xfrm flipH="1">
              <a:off x="141287" y="0"/>
              <a:ext cx="152401" cy="152400"/>
            </a:xfrm>
            <a:prstGeom prst="ellipse">
              <a:avLst/>
            </a:prstGeom>
            <a:solidFill>
              <a:srgbClr val="9E1B0A"/>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sp>
        <p:nvSpPr>
          <p:cNvPr id="456" name="GTP-Tubulin"/>
          <p:cNvSpPr/>
          <p:nvPr/>
        </p:nvSpPr>
        <p:spPr>
          <a:xfrm>
            <a:off x="5013325" y="4483100"/>
            <a:ext cx="1146034" cy="2888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solidFill>
                  <a:srgbClr val="149124"/>
                </a:solidFill>
              </a:defRPr>
            </a:lvl1pPr>
          </a:lstStyle>
          <a:p>
            <a:pPr>
              <a:defRPr sz="2000">
                <a:solidFill>
                  <a:srgbClr val="000000"/>
                </a:solidFill>
              </a:defRPr>
            </a:pPr>
            <a:r>
              <a:rPr sz="1400">
                <a:solidFill>
                  <a:srgbClr val="149124"/>
                </a:solidFill>
              </a:rPr>
              <a:t>GTP-Tubulin</a:t>
            </a:r>
          </a:p>
        </p:txBody>
      </p:sp>
      <p:sp>
        <p:nvSpPr>
          <p:cNvPr id="457" name="GDP-Tubulin"/>
          <p:cNvSpPr/>
          <p:nvPr/>
        </p:nvSpPr>
        <p:spPr>
          <a:xfrm>
            <a:off x="2923080" y="4483100"/>
            <a:ext cx="1165829" cy="2888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solidFill>
                  <a:srgbClr val="FF0000"/>
                </a:solidFill>
              </a:defRPr>
            </a:lvl1pPr>
          </a:lstStyle>
          <a:p>
            <a:pPr>
              <a:defRPr sz="2000">
                <a:solidFill>
                  <a:srgbClr val="000000"/>
                </a:solidFill>
              </a:defRPr>
            </a:pPr>
            <a:r>
              <a:rPr sz="1400">
                <a:solidFill>
                  <a:srgbClr val="FF0000"/>
                </a:solidFill>
              </a:rPr>
              <a:t>GDP-Tubulin</a:t>
            </a:r>
          </a:p>
        </p:txBody>
      </p:sp>
      <p:grpSp>
        <p:nvGrpSpPr>
          <p:cNvPr id="460" name="Group"/>
          <p:cNvGrpSpPr/>
          <p:nvPr/>
        </p:nvGrpSpPr>
        <p:grpSpPr>
          <a:xfrm>
            <a:off x="3076575" y="4352925"/>
            <a:ext cx="293688" cy="152400"/>
            <a:chOff x="0" y="0"/>
            <a:chExt cx="293687" cy="152400"/>
          </a:xfrm>
        </p:grpSpPr>
        <p:sp>
          <p:nvSpPr>
            <p:cNvPr id="458" name="Circle"/>
            <p:cNvSpPr/>
            <p:nvPr/>
          </p:nvSpPr>
          <p:spPr>
            <a:xfrm flipH="1">
              <a:off x="0" y="0"/>
              <a:ext cx="152400" cy="152400"/>
            </a:xfrm>
            <a:prstGeom prst="ellipse">
              <a:avLst/>
            </a:prstGeom>
            <a:solidFill>
              <a:srgbClr val="FF0000"/>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459" name="Circle"/>
            <p:cNvSpPr/>
            <p:nvPr/>
          </p:nvSpPr>
          <p:spPr>
            <a:xfrm flipH="1">
              <a:off x="141287" y="0"/>
              <a:ext cx="152401" cy="152400"/>
            </a:xfrm>
            <a:prstGeom prst="ellipse">
              <a:avLst/>
            </a:prstGeom>
            <a:solidFill>
              <a:srgbClr val="9E1B0A"/>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463" name="Group"/>
          <p:cNvGrpSpPr/>
          <p:nvPr/>
        </p:nvGrpSpPr>
        <p:grpSpPr>
          <a:xfrm>
            <a:off x="3359150" y="4352925"/>
            <a:ext cx="293689" cy="152400"/>
            <a:chOff x="0" y="0"/>
            <a:chExt cx="293687" cy="152400"/>
          </a:xfrm>
        </p:grpSpPr>
        <p:sp>
          <p:nvSpPr>
            <p:cNvPr id="461" name="Circle"/>
            <p:cNvSpPr/>
            <p:nvPr/>
          </p:nvSpPr>
          <p:spPr>
            <a:xfrm flipH="1">
              <a:off x="0" y="0"/>
              <a:ext cx="152400" cy="152400"/>
            </a:xfrm>
            <a:prstGeom prst="ellipse">
              <a:avLst/>
            </a:prstGeom>
            <a:solidFill>
              <a:srgbClr val="FF0000"/>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462" name="Circle"/>
            <p:cNvSpPr/>
            <p:nvPr/>
          </p:nvSpPr>
          <p:spPr>
            <a:xfrm flipH="1">
              <a:off x="141287" y="0"/>
              <a:ext cx="152401" cy="152400"/>
            </a:xfrm>
            <a:prstGeom prst="ellipse">
              <a:avLst/>
            </a:prstGeom>
            <a:solidFill>
              <a:srgbClr val="9E1B0A"/>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466" name="Group"/>
          <p:cNvGrpSpPr/>
          <p:nvPr/>
        </p:nvGrpSpPr>
        <p:grpSpPr>
          <a:xfrm>
            <a:off x="3641725" y="4352925"/>
            <a:ext cx="293689" cy="152400"/>
            <a:chOff x="0" y="0"/>
            <a:chExt cx="293687" cy="152400"/>
          </a:xfrm>
        </p:grpSpPr>
        <p:sp>
          <p:nvSpPr>
            <p:cNvPr id="464" name="Circle"/>
            <p:cNvSpPr/>
            <p:nvPr/>
          </p:nvSpPr>
          <p:spPr>
            <a:xfrm flipH="1">
              <a:off x="0" y="0"/>
              <a:ext cx="152400" cy="152400"/>
            </a:xfrm>
            <a:prstGeom prst="ellipse">
              <a:avLst/>
            </a:prstGeom>
            <a:solidFill>
              <a:srgbClr val="FF0000"/>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465" name="Circle"/>
            <p:cNvSpPr/>
            <p:nvPr/>
          </p:nvSpPr>
          <p:spPr>
            <a:xfrm flipH="1">
              <a:off x="141287" y="0"/>
              <a:ext cx="152401" cy="152400"/>
            </a:xfrm>
            <a:prstGeom prst="ellipse">
              <a:avLst/>
            </a:prstGeom>
            <a:solidFill>
              <a:srgbClr val="9E1B0A"/>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469" name="Group"/>
          <p:cNvGrpSpPr/>
          <p:nvPr/>
        </p:nvGrpSpPr>
        <p:grpSpPr>
          <a:xfrm>
            <a:off x="4795837" y="4341812"/>
            <a:ext cx="293688" cy="152401"/>
            <a:chOff x="0" y="0"/>
            <a:chExt cx="293687" cy="152400"/>
          </a:xfrm>
        </p:grpSpPr>
        <p:sp>
          <p:nvSpPr>
            <p:cNvPr id="467" name="Circle"/>
            <p:cNvSpPr/>
            <p:nvPr/>
          </p:nvSpPr>
          <p:spPr>
            <a:xfrm flipH="1">
              <a:off x="0" y="0"/>
              <a:ext cx="152400" cy="152400"/>
            </a:xfrm>
            <a:prstGeom prst="ellipse">
              <a:avLst/>
            </a:prstGeom>
            <a:solidFill>
              <a:srgbClr val="FF0000"/>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468" name="Circle"/>
            <p:cNvSpPr/>
            <p:nvPr/>
          </p:nvSpPr>
          <p:spPr>
            <a:xfrm flipH="1">
              <a:off x="141287" y="0"/>
              <a:ext cx="152401" cy="152400"/>
            </a:xfrm>
            <a:prstGeom prst="ellipse">
              <a:avLst/>
            </a:prstGeom>
            <a:solidFill>
              <a:srgbClr val="9E1B0A"/>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sp>
        <p:nvSpPr>
          <p:cNvPr id="470" name="Lower rate of…"/>
          <p:cNvSpPr/>
          <p:nvPr/>
        </p:nvSpPr>
        <p:spPr>
          <a:xfrm>
            <a:off x="752303" y="2743200"/>
            <a:ext cx="1527419" cy="4920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rPr b="1" sz="1400"/>
              <a:t>Lower rate of </a:t>
            </a:r>
          </a:p>
          <a:p>
            <a:pPr/>
            <a:r>
              <a:rPr b="1" sz="1400"/>
              <a:t>subunit addition</a:t>
            </a:r>
          </a:p>
        </p:txBody>
      </p:sp>
      <p:sp>
        <p:nvSpPr>
          <p:cNvPr id="471" name="Hydrolysis catches up with the minus end"/>
          <p:cNvSpPr/>
          <p:nvPr/>
        </p:nvSpPr>
        <p:spPr>
          <a:xfrm>
            <a:off x="2394039" y="4968976"/>
            <a:ext cx="4803597" cy="3752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Hydrolysis catches up with the minus end</a:t>
            </a:r>
          </a:p>
        </p:txBody>
      </p:sp>
      <p:sp>
        <p:nvSpPr>
          <p:cNvPr id="47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73" name="Minus…"/>
          <p:cNvSpPr/>
          <p:nvPr/>
        </p:nvSpPr>
        <p:spPr>
          <a:xfrm>
            <a:off x="2240438" y="1950531"/>
            <a:ext cx="1042513" cy="79267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400"/>
            </a:pPr>
            <a:r>
              <a:t>Minus</a:t>
            </a:r>
          </a:p>
          <a:p>
            <a:pPr>
              <a:defRPr sz="2400"/>
            </a:pPr>
            <a:r>
              <a:t>end</a:t>
            </a:r>
          </a:p>
        </p:txBody>
      </p:sp>
      <p:sp>
        <p:nvSpPr>
          <p:cNvPr id="474" name="Plus…"/>
          <p:cNvSpPr/>
          <p:nvPr/>
        </p:nvSpPr>
        <p:spPr>
          <a:xfrm>
            <a:off x="5949950" y="1950531"/>
            <a:ext cx="822395" cy="79267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400"/>
            </a:pPr>
            <a:r>
              <a:t>Pl</a:t>
            </a:r>
            <a:r>
              <a:t>us</a:t>
            </a:r>
          </a:p>
          <a:p>
            <a:pPr>
              <a:defRPr sz="2400"/>
            </a:pPr>
            <a:r>
              <a:t>end</a:t>
            </a:r>
          </a:p>
        </p:txBody>
      </p:sp>
      <p:sp>
        <p:nvSpPr>
          <p:cNvPr id="475" name="Minus…"/>
          <p:cNvSpPr/>
          <p:nvPr/>
        </p:nvSpPr>
        <p:spPr>
          <a:xfrm>
            <a:off x="2240438" y="3568700"/>
            <a:ext cx="1042513" cy="7926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400"/>
            </a:pPr>
            <a:r>
              <a:t>Minus</a:t>
            </a:r>
          </a:p>
          <a:p>
            <a:pPr>
              <a:defRPr sz="2400"/>
            </a:pPr>
            <a:r>
              <a:t>end</a:t>
            </a:r>
          </a:p>
        </p:txBody>
      </p:sp>
      <p:sp>
        <p:nvSpPr>
          <p:cNvPr id="476" name="Plus…"/>
          <p:cNvSpPr/>
          <p:nvPr/>
        </p:nvSpPr>
        <p:spPr>
          <a:xfrm>
            <a:off x="5949950" y="3539928"/>
            <a:ext cx="822395" cy="79267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400"/>
            </a:pPr>
            <a:r>
              <a:t>Pl</a:t>
            </a:r>
            <a:r>
              <a:t>us</a:t>
            </a:r>
          </a:p>
          <a:p>
            <a:pPr>
              <a:defRPr sz="2400"/>
            </a:pPr>
            <a:r>
              <a:t>end</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0" name="figure 16-14b" descr="figure 16-14b"/>
          <p:cNvPicPr>
            <a:picLocks noChangeAspect="1"/>
          </p:cNvPicPr>
          <p:nvPr/>
        </p:nvPicPr>
        <p:blipFill>
          <a:blip r:embed="rId3">
            <a:extLst/>
          </a:blip>
          <a:stretch>
            <a:fillRect/>
          </a:stretch>
        </p:blipFill>
        <p:spPr>
          <a:xfrm>
            <a:off x="609600" y="2514600"/>
            <a:ext cx="3173414" cy="3582988"/>
          </a:xfrm>
          <a:prstGeom prst="rect">
            <a:avLst/>
          </a:prstGeom>
          <a:ln w="12700">
            <a:miter lim="400000"/>
          </a:ln>
        </p:spPr>
      </p:pic>
      <p:grpSp>
        <p:nvGrpSpPr>
          <p:cNvPr id="483" name="Group"/>
          <p:cNvGrpSpPr/>
          <p:nvPr/>
        </p:nvGrpSpPr>
        <p:grpSpPr>
          <a:xfrm>
            <a:off x="2792413" y="1841500"/>
            <a:ext cx="293688" cy="152400"/>
            <a:chOff x="0" y="0"/>
            <a:chExt cx="293687" cy="152400"/>
          </a:xfrm>
        </p:grpSpPr>
        <p:sp>
          <p:nvSpPr>
            <p:cNvPr id="481" name="Circle"/>
            <p:cNvSpPr/>
            <p:nvPr/>
          </p:nvSpPr>
          <p:spPr>
            <a:xfrm>
              <a:off x="0"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482"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486" name="Group"/>
          <p:cNvGrpSpPr/>
          <p:nvPr/>
        </p:nvGrpSpPr>
        <p:grpSpPr>
          <a:xfrm>
            <a:off x="3074988" y="1841500"/>
            <a:ext cx="293688" cy="152400"/>
            <a:chOff x="0" y="0"/>
            <a:chExt cx="293687" cy="152400"/>
          </a:xfrm>
        </p:grpSpPr>
        <p:sp>
          <p:nvSpPr>
            <p:cNvPr id="484" name="Circle"/>
            <p:cNvSpPr/>
            <p:nvPr/>
          </p:nvSpPr>
          <p:spPr>
            <a:xfrm>
              <a:off x="0"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485"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489" name="Group"/>
          <p:cNvGrpSpPr/>
          <p:nvPr/>
        </p:nvGrpSpPr>
        <p:grpSpPr>
          <a:xfrm>
            <a:off x="3370262" y="1841500"/>
            <a:ext cx="293689" cy="152400"/>
            <a:chOff x="0" y="0"/>
            <a:chExt cx="293687" cy="152400"/>
          </a:xfrm>
        </p:grpSpPr>
        <p:sp>
          <p:nvSpPr>
            <p:cNvPr id="487" name="Circle"/>
            <p:cNvSpPr/>
            <p:nvPr/>
          </p:nvSpPr>
          <p:spPr>
            <a:xfrm>
              <a:off x="0" y="0"/>
              <a:ext cx="152401" cy="152400"/>
            </a:xfrm>
            <a:prstGeom prst="ellipse">
              <a:avLst/>
            </a:prstGeom>
            <a:solidFill>
              <a:srgbClr val="0BFD26"/>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488" name="Circle"/>
            <p:cNvSpPr/>
            <p:nvPr/>
          </p:nvSpPr>
          <p:spPr>
            <a:xfrm>
              <a:off x="141287" y="0"/>
              <a:ext cx="152401" cy="152400"/>
            </a:xfrm>
            <a:prstGeom prst="ellipse">
              <a:avLst/>
            </a:prstGeom>
            <a:solidFill>
              <a:srgbClr val="149124"/>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492" name="Group"/>
          <p:cNvGrpSpPr/>
          <p:nvPr/>
        </p:nvGrpSpPr>
        <p:grpSpPr>
          <a:xfrm>
            <a:off x="1649412" y="1841500"/>
            <a:ext cx="293689" cy="152400"/>
            <a:chOff x="0" y="0"/>
            <a:chExt cx="293687" cy="152400"/>
          </a:xfrm>
        </p:grpSpPr>
        <p:sp>
          <p:nvSpPr>
            <p:cNvPr id="490" name="Circle"/>
            <p:cNvSpPr/>
            <p:nvPr/>
          </p:nvSpPr>
          <p:spPr>
            <a:xfrm flipH="1">
              <a:off x="0" y="0"/>
              <a:ext cx="152400" cy="152400"/>
            </a:xfrm>
            <a:prstGeom prst="ellipse">
              <a:avLst/>
            </a:prstGeom>
            <a:solidFill>
              <a:srgbClr val="FF0000"/>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491" name="Circle"/>
            <p:cNvSpPr/>
            <p:nvPr/>
          </p:nvSpPr>
          <p:spPr>
            <a:xfrm flipH="1">
              <a:off x="141287" y="0"/>
              <a:ext cx="152401" cy="152400"/>
            </a:xfrm>
            <a:prstGeom prst="ellipse">
              <a:avLst/>
            </a:prstGeom>
            <a:solidFill>
              <a:srgbClr val="9E1B0A"/>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495" name="Group"/>
          <p:cNvGrpSpPr/>
          <p:nvPr/>
        </p:nvGrpSpPr>
        <p:grpSpPr>
          <a:xfrm>
            <a:off x="1931987" y="1841500"/>
            <a:ext cx="293689" cy="152400"/>
            <a:chOff x="0" y="0"/>
            <a:chExt cx="293687" cy="152400"/>
          </a:xfrm>
        </p:grpSpPr>
        <p:sp>
          <p:nvSpPr>
            <p:cNvPr id="493" name="Circle"/>
            <p:cNvSpPr/>
            <p:nvPr/>
          </p:nvSpPr>
          <p:spPr>
            <a:xfrm flipH="1">
              <a:off x="0" y="0"/>
              <a:ext cx="152400" cy="152400"/>
            </a:xfrm>
            <a:prstGeom prst="ellipse">
              <a:avLst/>
            </a:prstGeom>
            <a:solidFill>
              <a:srgbClr val="FF0000"/>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494" name="Circle"/>
            <p:cNvSpPr/>
            <p:nvPr/>
          </p:nvSpPr>
          <p:spPr>
            <a:xfrm flipH="1">
              <a:off x="141287" y="0"/>
              <a:ext cx="152401" cy="152400"/>
            </a:xfrm>
            <a:prstGeom prst="ellipse">
              <a:avLst/>
            </a:prstGeom>
            <a:solidFill>
              <a:srgbClr val="9E1B0A"/>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498" name="Group"/>
          <p:cNvGrpSpPr/>
          <p:nvPr/>
        </p:nvGrpSpPr>
        <p:grpSpPr>
          <a:xfrm>
            <a:off x="2214562" y="1841500"/>
            <a:ext cx="293689" cy="152400"/>
            <a:chOff x="0" y="0"/>
            <a:chExt cx="293687" cy="152400"/>
          </a:xfrm>
        </p:grpSpPr>
        <p:sp>
          <p:nvSpPr>
            <p:cNvPr id="496" name="Circle"/>
            <p:cNvSpPr/>
            <p:nvPr/>
          </p:nvSpPr>
          <p:spPr>
            <a:xfrm flipH="1">
              <a:off x="0" y="0"/>
              <a:ext cx="152400" cy="152400"/>
            </a:xfrm>
            <a:prstGeom prst="ellipse">
              <a:avLst/>
            </a:prstGeom>
            <a:solidFill>
              <a:srgbClr val="FF0000"/>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497" name="Circle"/>
            <p:cNvSpPr/>
            <p:nvPr/>
          </p:nvSpPr>
          <p:spPr>
            <a:xfrm flipH="1">
              <a:off x="141287" y="0"/>
              <a:ext cx="152401" cy="152400"/>
            </a:xfrm>
            <a:prstGeom prst="ellipse">
              <a:avLst/>
            </a:prstGeom>
            <a:solidFill>
              <a:srgbClr val="9E1B0A"/>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sp>
        <p:nvSpPr>
          <p:cNvPr id="499" name="GTP-Tubulin"/>
          <p:cNvSpPr/>
          <p:nvPr/>
        </p:nvSpPr>
        <p:spPr>
          <a:xfrm>
            <a:off x="2656681" y="2026323"/>
            <a:ext cx="1146035" cy="28882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solidFill>
                  <a:srgbClr val="149124"/>
                </a:solidFill>
              </a:defRPr>
            </a:lvl1pPr>
          </a:lstStyle>
          <a:p>
            <a:pPr>
              <a:defRPr sz="2000">
                <a:solidFill>
                  <a:srgbClr val="000000"/>
                </a:solidFill>
              </a:defRPr>
            </a:pPr>
            <a:r>
              <a:rPr sz="1400">
                <a:solidFill>
                  <a:srgbClr val="149124"/>
                </a:solidFill>
              </a:rPr>
              <a:t>GTP-Tubulin</a:t>
            </a:r>
          </a:p>
        </p:txBody>
      </p:sp>
      <p:sp>
        <p:nvSpPr>
          <p:cNvPr id="500" name="GDP-Tubulin"/>
          <p:cNvSpPr/>
          <p:nvPr/>
        </p:nvSpPr>
        <p:spPr>
          <a:xfrm>
            <a:off x="766160" y="2026323"/>
            <a:ext cx="1165828" cy="28882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400">
                <a:solidFill>
                  <a:srgbClr val="FF0000"/>
                </a:solidFill>
              </a:defRPr>
            </a:lvl1pPr>
          </a:lstStyle>
          <a:p>
            <a:pPr>
              <a:defRPr sz="2000">
                <a:solidFill>
                  <a:srgbClr val="000000"/>
                </a:solidFill>
              </a:defRPr>
            </a:pPr>
            <a:r>
              <a:rPr sz="1400">
                <a:solidFill>
                  <a:srgbClr val="FF0000"/>
                </a:solidFill>
              </a:rPr>
              <a:t>GDP-Tubulin</a:t>
            </a:r>
          </a:p>
        </p:txBody>
      </p:sp>
      <p:grpSp>
        <p:nvGrpSpPr>
          <p:cNvPr id="503" name="Group"/>
          <p:cNvGrpSpPr/>
          <p:nvPr/>
        </p:nvGrpSpPr>
        <p:grpSpPr>
          <a:xfrm>
            <a:off x="790575" y="1851025"/>
            <a:ext cx="293688" cy="152400"/>
            <a:chOff x="0" y="0"/>
            <a:chExt cx="293687" cy="152400"/>
          </a:xfrm>
        </p:grpSpPr>
        <p:sp>
          <p:nvSpPr>
            <p:cNvPr id="501" name="Circle"/>
            <p:cNvSpPr/>
            <p:nvPr/>
          </p:nvSpPr>
          <p:spPr>
            <a:xfrm flipH="1">
              <a:off x="0" y="0"/>
              <a:ext cx="152400" cy="152400"/>
            </a:xfrm>
            <a:prstGeom prst="ellipse">
              <a:avLst/>
            </a:prstGeom>
            <a:solidFill>
              <a:srgbClr val="FF0000"/>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502" name="Circle"/>
            <p:cNvSpPr/>
            <p:nvPr/>
          </p:nvSpPr>
          <p:spPr>
            <a:xfrm flipH="1">
              <a:off x="141287" y="0"/>
              <a:ext cx="152401" cy="152400"/>
            </a:xfrm>
            <a:prstGeom prst="ellipse">
              <a:avLst/>
            </a:prstGeom>
            <a:solidFill>
              <a:srgbClr val="9E1B0A"/>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506" name="Group"/>
          <p:cNvGrpSpPr/>
          <p:nvPr/>
        </p:nvGrpSpPr>
        <p:grpSpPr>
          <a:xfrm>
            <a:off x="1073150" y="1851025"/>
            <a:ext cx="293689" cy="152400"/>
            <a:chOff x="0" y="0"/>
            <a:chExt cx="293687" cy="152400"/>
          </a:xfrm>
        </p:grpSpPr>
        <p:sp>
          <p:nvSpPr>
            <p:cNvPr id="504" name="Circle"/>
            <p:cNvSpPr/>
            <p:nvPr/>
          </p:nvSpPr>
          <p:spPr>
            <a:xfrm flipH="1">
              <a:off x="0" y="0"/>
              <a:ext cx="152400" cy="152400"/>
            </a:xfrm>
            <a:prstGeom prst="ellipse">
              <a:avLst/>
            </a:prstGeom>
            <a:solidFill>
              <a:srgbClr val="FF0000"/>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505" name="Circle"/>
            <p:cNvSpPr/>
            <p:nvPr/>
          </p:nvSpPr>
          <p:spPr>
            <a:xfrm flipH="1">
              <a:off x="141287" y="0"/>
              <a:ext cx="152401" cy="152400"/>
            </a:xfrm>
            <a:prstGeom prst="ellipse">
              <a:avLst/>
            </a:prstGeom>
            <a:solidFill>
              <a:srgbClr val="9E1B0A"/>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509" name="Group"/>
          <p:cNvGrpSpPr/>
          <p:nvPr/>
        </p:nvGrpSpPr>
        <p:grpSpPr>
          <a:xfrm>
            <a:off x="1355725" y="1851025"/>
            <a:ext cx="293689" cy="152400"/>
            <a:chOff x="0" y="0"/>
            <a:chExt cx="293687" cy="152400"/>
          </a:xfrm>
        </p:grpSpPr>
        <p:sp>
          <p:nvSpPr>
            <p:cNvPr id="507" name="Circle"/>
            <p:cNvSpPr/>
            <p:nvPr/>
          </p:nvSpPr>
          <p:spPr>
            <a:xfrm flipH="1">
              <a:off x="0" y="0"/>
              <a:ext cx="152400" cy="152400"/>
            </a:xfrm>
            <a:prstGeom prst="ellipse">
              <a:avLst/>
            </a:prstGeom>
            <a:solidFill>
              <a:srgbClr val="FF0000"/>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508" name="Circle"/>
            <p:cNvSpPr/>
            <p:nvPr/>
          </p:nvSpPr>
          <p:spPr>
            <a:xfrm flipH="1">
              <a:off x="141287" y="0"/>
              <a:ext cx="152401" cy="152400"/>
            </a:xfrm>
            <a:prstGeom prst="ellipse">
              <a:avLst/>
            </a:prstGeom>
            <a:solidFill>
              <a:srgbClr val="9E1B0A"/>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grpSp>
        <p:nvGrpSpPr>
          <p:cNvPr id="512" name="Group"/>
          <p:cNvGrpSpPr/>
          <p:nvPr/>
        </p:nvGrpSpPr>
        <p:grpSpPr>
          <a:xfrm>
            <a:off x="2509837" y="1839913"/>
            <a:ext cx="293689" cy="152401"/>
            <a:chOff x="0" y="0"/>
            <a:chExt cx="293687" cy="152400"/>
          </a:xfrm>
        </p:grpSpPr>
        <p:sp>
          <p:nvSpPr>
            <p:cNvPr id="510" name="Circle"/>
            <p:cNvSpPr/>
            <p:nvPr/>
          </p:nvSpPr>
          <p:spPr>
            <a:xfrm flipH="1">
              <a:off x="0" y="0"/>
              <a:ext cx="152400" cy="152400"/>
            </a:xfrm>
            <a:prstGeom prst="ellipse">
              <a:avLst/>
            </a:prstGeom>
            <a:solidFill>
              <a:srgbClr val="FF0000"/>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sp>
          <p:nvSpPr>
            <p:cNvPr id="511" name="Circle"/>
            <p:cNvSpPr/>
            <p:nvPr/>
          </p:nvSpPr>
          <p:spPr>
            <a:xfrm flipH="1">
              <a:off x="141287" y="0"/>
              <a:ext cx="152401" cy="152400"/>
            </a:xfrm>
            <a:prstGeom prst="ellipse">
              <a:avLst/>
            </a:prstGeom>
            <a:solidFill>
              <a:srgbClr val="9E1B0A"/>
            </a:solidFill>
            <a:ln w="9525" cap="flat">
              <a:solidFill>
                <a:srgbClr val="000000"/>
              </a:solidFill>
              <a:prstDash val="solid"/>
              <a:round/>
            </a:ln>
            <a:effectLst/>
          </p:spPr>
          <p:txBody>
            <a:bodyPr wrap="square" lIns="45719" tIns="45719" rIns="45719" bIns="45719" numCol="1" anchor="ctr">
              <a:noAutofit/>
            </a:bodyPr>
            <a:lstStyle/>
            <a:p>
              <a:pPr marL="0" marR="0" algn="l">
                <a:defRPr sz="2400">
                  <a:uFillTx/>
                </a:defRPr>
              </a:pPr>
            </a:p>
          </p:txBody>
        </p:sp>
      </p:grpSp>
      <p:sp>
        <p:nvSpPr>
          <p:cNvPr id="513" name="Microtubules: Dynamics - “Treadmilling”"/>
          <p:cNvSpPr/>
          <p:nvPr/>
        </p:nvSpPr>
        <p:spPr>
          <a:xfrm>
            <a:off x="552824" y="317500"/>
            <a:ext cx="4750268" cy="3752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457200" indent="-416559" algn="l"/>
            <a:r>
              <a:rPr b="1" u="sng"/>
              <a:t>Microtubules</a:t>
            </a:r>
            <a:r>
              <a:rPr u="sng"/>
              <a:t>:</a:t>
            </a:r>
            <a:r>
              <a:t> Dynamics - </a:t>
            </a:r>
            <a:r>
              <a:t>“</a:t>
            </a:r>
            <a:r>
              <a:t>Treadmilling”</a:t>
            </a:r>
          </a:p>
        </p:txBody>
      </p:sp>
      <p:sp>
        <p:nvSpPr>
          <p:cNvPr id="514" name="GDP tubulin leans toward disassembly…"/>
          <p:cNvSpPr/>
          <p:nvPr/>
        </p:nvSpPr>
        <p:spPr>
          <a:xfrm>
            <a:off x="3733800" y="2117725"/>
            <a:ext cx="5486400" cy="276029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GDP tubulin leans toward disassembly</a:t>
            </a:r>
          </a:p>
          <a:p>
            <a:pPr/>
            <a:r>
              <a:t>k</a:t>
            </a:r>
            <a:r>
              <a:rPr baseline="-25000"/>
              <a:t>off </a:t>
            </a:r>
            <a:r>
              <a:t>GDP tubulin </a:t>
            </a:r>
            <a:r>
              <a:rPr b="1"/>
              <a:t>&gt;&gt;</a:t>
            </a:r>
            <a:r>
              <a:t> k</a:t>
            </a:r>
            <a:r>
              <a:rPr baseline="-25000"/>
              <a:t>off</a:t>
            </a:r>
            <a:r>
              <a:t> GTP tubulin</a:t>
            </a:r>
          </a:p>
          <a:p>
            <a:pPr/>
          </a:p>
          <a:p>
            <a:pPr/>
            <a:r>
              <a:t>Cc(D)</a:t>
            </a:r>
            <a:r>
              <a:rPr b="1"/>
              <a:t>&gt;&gt;</a:t>
            </a:r>
            <a:r>
              <a:t>Cc(T)</a:t>
            </a:r>
          </a:p>
          <a:p>
            <a:pPr/>
          </a:p>
          <a:p>
            <a:pPr/>
            <a:r>
              <a:t>For certain concentrations of subunits, minus end will shrink while plus end will elongate</a:t>
            </a:r>
          </a:p>
          <a:p>
            <a:pPr/>
          </a:p>
          <a:p>
            <a:pPr/>
            <a:r>
              <a:t>=&gt; </a:t>
            </a:r>
            <a:r>
              <a:t>“</a:t>
            </a:r>
            <a:r>
              <a:t>Treadmilling”</a:t>
            </a:r>
          </a:p>
        </p:txBody>
      </p:sp>
      <p:sp>
        <p:nvSpPr>
          <p:cNvPr id="51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16" name="Minus…"/>
          <p:cNvSpPr/>
          <p:nvPr/>
        </p:nvSpPr>
        <p:spPr>
          <a:xfrm>
            <a:off x="325427" y="1134556"/>
            <a:ext cx="930296" cy="69231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100"/>
            </a:pPr>
            <a:r>
              <a:t>Minus</a:t>
            </a:r>
          </a:p>
          <a:p>
            <a:pPr>
              <a:defRPr sz="2100"/>
            </a:pPr>
            <a:r>
              <a:t>end</a:t>
            </a:r>
          </a:p>
        </p:txBody>
      </p:sp>
      <p:sp>
        <p:nvSpPr>
          <p:cNvPr id="517" name="Plus…"/>
          <p:cNvSpPr/>
          <p:nvPr/>
        </p:nvSpPr>
        <p:spPr>
          <a:xfrm>
            <a:off x="3295103" y="1134556"/>
            <a:ext cx="737694" cy="692316"/>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100"/>
            </a:pPr>
            <a:r>
              <a:t>Pl</a:t>
            </a:r>
            <a:r>
              <a:t>us</a:t>
            </a:r>
          </a:p>
          <a:p>
            <a:pPr>
              <a:defRPr sz="2100"/>
            </a:pPr>
            <a:r>
              <a:t>end</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21" name="figure 16-15" descr="figure 16-15"/>
          <p:cNvPicPr>
            <a:picLocks noChangeAspect="1"/>
          </p:cNvPicPr>
          <p:nvPr/>
        </p:nvPicPr>
        <p:blipFill>
          <a:blip r:embed="rId3">
            <a:extLst/>
          </a:blip>
          <a:stretch>
            <a:fillRect/>
          </a:stretch>
        </p:blipFill>
        <p:spPr>
          <a:xfrm>
            <a:off x="2362200" y="1066800"/>
            <a:ext cx="3411538" cy="5634038"/>
          </a:xfrm>
          <a:prstGeom prst="rect">
            <a:avLst/>
          </a:prstGeom>
          <a:ln w="12700">
            <a:miter lim="400000"/>
          </a:ln>
        </p:spPr>
      </p:pic>
      <p:sp>
        <p:nvSpPr>
          <p:cNvPr id="522" name="Microtubules: Dynamics - “Treadmilling”"/>
          <p:cNvSpPr/>
          <p:nvPr/>
        </p:nvSpPr>
        <p:spPr>
          <a:xfrm>
            <a:off x="393699" y="317500"/>
            <a:ext cx="4750268" cy="3752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457200" indent="-416559" algn="l"/>
            <a:r>
              <a:rPr b="1" u="sng"/>
              <a:t>Microtubules</a:t>
            </a:r>
            <a:r>
              <a:rPr u="sng"/>
              <a:t>:</a:t>
            </a:r>
            <a:r>
              <a:t> Dynamics - “Treadmilling”</a:t>
            </a:r>
          </a:p>
        </p:txBody>
      </p:sp>
      <p:sp>
        <p:nvSpPr>
          <p:cNvPr id="523" name="Line"/>
          <p:cNvSpPr/>
          <p:nvPr/>
        </p:nvSpPr>
        <p:spPr>
          <a:xfrm flipH="1" flipV="1">
            <a:off x="1295399" y="2819399"/>
            <a:ext cx="1371601" cy="609602"/>
          </a:xfrm>
          <a:prstGeom prst="line">
            <a:avLst/>
          </a:prstGeom>
          <a:ln>
            <a:solidFill>
              <a:srgbClr val="000000"/>
            </a:solidFill>
          </a:ln>
        </p:spPr>
        <p:txBody>
          <a:bodyPr lIns="45719" rIns="45719"/>
          <a:lstStyle/>
          <a:p>
            <a:pPr marL="0" marR="0" algn="l" defTabSz="457200">
              <a:defRPr sz="1200">
                <a:uFillTx/>
                <a:latin typeface="+mj-lt"/>
                <a:ea typeface="+mj-ea"/>
                <a:cs typeface="+mj-cs"/>
                <a:sym typeface="Helvetica"/>
              </a:defRPr>
            </a:pPr>
          </a:p>
        </p:txBody>
      </p:sp>
      <p:sp>
        <p:nvSpPr>
          <p:cNvPr id="524" name="Shrinking at…"/>
          <p:cNvSpPr/>
          <p:nvPr/>
        </p:nvSpPr>
        <p:spPr>
          <a:xfrm>
            <a:off x="506859" y="2147717"/>
            <a:ext cx="1573213" cy="667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Shrinking at </a:t>
            </a:r>
          </a:p>
          <a:p>
            <a:pPr/>
            <a:r>
              <a:t>Minus end </a:t>
            </a:r>
          </a:p>
        </p:txBody>
      </p:sp>
      <p:sp>
        <p:nvSpPr>
          <p:cNvPr id="525" name="Line"/>
          <p:cNvSpPr/>
          <p:nvPr/>
        </p:nvSpPr>
        <p:spPr>
          <a:xfrm flipV="1">
            <a:off x="3200400" y="2895599"/>
            <a:ext cx="1219201" cy="609602"/>
          </a:xfrm>
          <a:prstGeom prst="line">
            <a:avLst/>
          </a:prstGeom>
          <a:ln>
            <a:solidFill>
              <a:srgbClr val="000000"/>
            </a:solidFill>
          </a:ln>
        </p:spPr>
        <p:txBody>
          <a:bodyPr lIns="45719" rIns="45719"/>
          <a:lstStyle/>
          <a:p>
            <a:pPr marL="0" marR="0" algn="l" defTabSz="457200">
              <a:defRPr sz="1200">
                <a:uFillTx/>
                <a:latin typeface="+mj-lt"/>
                <a:ea typeface="+mj-ea"/>
                <a:cs typeface="+mj-cs"/>
                <a:sym typeface="Helvetica"/>
              </a:defRPr>
            </a:pPr>
          </a:p>
        </p:txBody>
      </p:sp>
      <p:sp>
        <p:nvSpPr>
          <p:cNvPr id="526" name="Elongation at…"/>
          <p:cNvSpPr/>
          <p:nvPr/>
        </p:nvSpPr>
        <p:spPr>
          <a:xfrm>
            <a:off x="3898900" y="2224009"/>
            <a:ext cx="1866900" cy="6673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t>Elongation at</a:t>
            </a:r>
          </a:p>
          <a:p>
            <a:pPr/>
            <a:r>
              <a:t>Plus end </a:t>
            </a:r>
          </a:p>
        </p:txBody>
      </p:sp>
      <p:sp>
        <p:nvSpPr>
          <p:cNvPr id="527" name="Line"/>
          <p:cNvSpPr/>
          <p:nvPr/>
        </p:nvSpPr>
        <p:spPr>
          <a:xfrm flipH="1">
            <a:off x="1401097" y="4267199"/>
            <a:ext cx="1570703" cy="381095"/>
          </a:xfrm>
          <a:prstGeom prst="line">
            <a:avLst/>
          </a:prstGeom>
          <a:ln>
            <a:solidFill>
              <a:srgbClr val="000000"/>
            </a:solidFill>
          </a:ln>
        </p:spPr>
        <p:txBody>
          <a:bodyPr lIns="45719" rIns="45719"/>
          <a:lstStyle/>
          <a:p>
            <a:pPr marL="0" marR="0" algn="l" defTabSz="457200">
              <a:defRPr sz="1200">
                <a:uFillTx/>
                <a:latin typeface="+mj-lt"/>
                <a:ea typeface="+mj-ea"/>
                <a:cs typeface="+mj-cs"/>
                <a:sym typeface="Helvetica"/>
              </a:defRPr>
            </a:pPr>
          </a:p>
        </p:txBody>
      </p:sp>
      <p:sp>
        <p:nvSpPr>
          <p:cNvPr id="528" name="“Fixed point”"/>
          <p:cNvSpPr/>
          <p:nvPr/>
        </p:nvSpPr>
        <p:spPr>
          <a:xfrm>
            <a:off x="47278" y="4652888"/>
            <a:ext cx="2492376"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1200"/>
              </a:spcBef>
            </a:pPr>
            <a:r>
              <a:t>“</a:t>
            </a:r>
            <a:r>
              <a:t>Fixed point</a:t>
            </a:r>
            <a:r>
              <a:t>”</a:t>
            </a:r>
            <a:r>
              <a:t> </a:t>
            </a:r>
          </a:p>
        </p:txBody>
      </p:sp>
      <p:pic>
        <p:nvPicPr>
          <p:cNvPr id="529" name="/Users/johncooper/Desktop/MFM Lectures/CSK Lecture/Didier/treadmilling.mov" descr="/Users/johncooper/Desktop/MFM Lectures/CSK Lecture/Didier/treadmilling.mov"/>
          <p:cNvPicPr>
            <a:picLocks noChangeAspect="0"/>
          </p:cNvPicPr>
          <p:nvPr>
            <a:videoFile r:link="rId4"/>
            <p:extLst>
              <p:ext uri="{DAA4B4D4-6D71-4841-9C94-3DE7FCFB9230}">
                <p14:media xmlns:p14="http://schemas.microsoft.com/office/powerpoint/2010/main" r:embed="rId5"/>
              </p:ext>
            </p:extLst>
          </p:nvPr>
        </p:nvPicPr>
        <p:blipFill>
          <a:blip r:embed="rId6">
            <a:extLst/>
          </a:blip>
          <a:stretch>
            <a:fillRect/>
          </a:stretch>
        </p:blipFill>
        <p:spPr>
          <a:xfrm>
            <a:off x="5765800" y="3200400"/>
            <a:ext cx="3124200" cy="2816225"/>
          </a:xfrm>
          <a:prstGeom prst="rect">
            <a:avLst/>
          </a:prstGeom>
          <a:ln w="12700">
            <a:miter lim="400000"/>
          </a:ln>
        </p:spPr>
      </p:pic>
      <p:sp>
        <p:nvSpPr>
          <p:cNvPr id="53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0000000" fill="hold"/>
                                        <p:tgtEl>
                                          <p:spTgt spid="529"/>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52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50000">
                <p:cTn id="11" fill="hold" display="0">
                  <p:stCondLst>
                    <p:cond delay="indefinite"/>
                  </p:stCondLst>
                </p:cTn>
                <p:tgtEl>
                  <p:spTgt spid="529"/>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4" name="Microtubules: Dynamics…"/>
          <p:cNvSpPr/>
          <p:nvPr/>
        </p:nvSpPr>
        <p:spPr>
          <a:xfrm>
            <a:off x="878683" y="393700"/>
            <a:ext cx="8151858" cy="12515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457200" indent="-416559" algn="l"/>
            <a:r>
              <a:rPr b="1" u="sng"/>
              <a:t>Microtubules</a:t>
            </a:r>
            <a:r>
              <a:rPr u="sng"/>
              <a:t>:</a:t>
            </a:r>
            <a:r>
              <a:t> Dynamics</a:t>
            </a:r>
          </a:p>
          <a:p>
            <a:pPr marL="457200" indent="-416559" algn="l"/>
          </a:p>
          <a:p>
            <a:pPr marL="457200" indent="-416559" algn="l"/>
            <a:r>
              <a:t>“</a:t>
            </a:r>
            <a:r>
              <a:t>Dynamic Instability” = Growth and Shrinkage Alternate with Stochastic Transitions, termed “Catastrophe” and “Rescue”</a:t>
            </a:r>
          </a:p>
        </p:txBody>
      </p:sp>
      <p:pic>
        <p:nvPicPr>
          <p:cNvPr id="535" name="figure 16-16a" descr="figure 16-16a"/>
          <p:cNvPicPr>
            <a:picLocks noChangeAspect="1"/>
          </p:cNvPicPr>
          <p:nvPr/>
        </p:nvPicPr>
        <p:blipFill>
          <a:blip r:embed="rId3">
            <a:extLst/>
          </a:blip>
          <a:stretch>
            <a:fillRect/>
          </a:stretch>
        </p:blipFill>
        <p:spPr>
          <a:xfrm>
            <a:off x="914400" y="2020888"/>
            <a:ext cx="4084295" cy="3393723"/>
          </a:xfrm>
          <a:prstGeom prst="rect">
            <a:avLst/>
          </a:prstGeom>
          <a:ln w="12700">
            <a:miter lim="400000"/>
          </a:ln>
        </p:spPr>
      </p:pic>
      <p:sp>
        <p:nvSpPr>
          <p:cNvPr id="536" name="1000 dimers or 0.5 μm per second…"/>
          <p:cNvSpPr/>
          <p:nvPr/>
        </p:nvSpPr>
        <p:spPr>
          <a:xfrm>
            <a:off x="5172833" y="2968203"/>
            <a:ext cx="3971167" cy="64493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l">
              <a:spcBef>
                <a:spcPts val="1000"/>
              </a:spcBef>
            </a:pPr>
            <a:r>
              <a:rPr sz="1800"/>
              <a:t>1000 dimers or 0.5 </a:t>
            </a:r>
            <a:r>
              <a:rPr sz="1800">
                <a:latin typeface="Symbol"/>
                <a:ea typeface="Symbol"/>
                <a:cs typeface="Symbol"/>
                <a:sym typeface="Symbol"/>
              </a:rPr>
              <a:t>mm per </a:t>
            </a:r>
            <a:r>
              <a:rPr sz="1800"/>
              <a:t>second</a:t>
            </a:r>
            <a:endParaRPr sz="1800"/>
          </a:p>
          <a:p>
            <a:pPr algn="l"/>
            <a:r>
              <a:rPr sz="1800"/>
              <a:t>every ~70 seconds</a:t>
            </a:r>
          </a:p>
        </p:txBody>
      </p:sp>
      <p:sp>
        <p:nvSpPr>
          <p:cNvPr id="537" name="0.1μm per second"/>
          <p:cNvSpPr/>
          <p:nvPr/>
        </p:nvSpPr>
        <p:spPr>
          <a:xfrm>
            <a:off x="3962400" y="1905000"/>
            <a:ext cx="3482975" cy="3782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l">
              <a:spcBef>
                <a:spcPts val="1000"/>
              </a:spcBef>
            </a:pPr>
            <a:r>
              <a:rPr sz="1800"/>
              <a:t>0.1</a:t>
            </a:r>
            <a:r>
              <a:rPr sz="1800">
                <a:latin typeface="Symbol"/>
                <a:ea typeface="Symbol"/>
                <a:cs typeface="Symbol"/>
                <a:sym typeface="Symbol"/>
              </a:rPr>
              <a:t>mm per </a:t>
            </a:r>
            <a:r>
              <a:rPr sz="1800"/>
              <a:t>second</a:t>
            </a:r>
          </a:p>
        </p:txBody>
      </p:sp>
      <p:sp>
        <p:nvSpPr>
          <p:cNvPr id="538" name="every ~20 seconds"/>
          <p:cNvSpPr/>
          <p:nvPr/>
        </p:nvSpPr>
        <p:spPr>
          <a:xfrm>
            <a:off x="4270571" y="3876886"/>
            <a:ext cx="5029201" cy="3506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a:spcBef>
                <a:spcPts val="1000"/>
              </a:spcBef>
              <a:defRPr sz="1800"/>
            </a:lvl1pPr>
          </a:lstStyle>
          <a:p>
            <a:pPr>
              <a:defRPr sz="2000"/>
            </a:pPr>
            <a:r>
              <a:rPr sz="1800"/>
              <a:t>every ~20 seconds</a:t>
            </a:r>
          </a:p>
        </p:txBody>
      </p:sp>
      <p:sp>
        <p:nvSpPr>
          <p:cNvPr id="53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3" name="Microtubules: Dynamic Instability"/>
          <p:cNvSpPr/>
          <p:nvPr/>
        </p:nvSpPr>
        <p:spPr>
          <a:xfrm>
            <a:off x="370683" y="381000"/>
            <a:ext cx="3983803" cy="3752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457200" indent="-416559" algn="l"/>
            <a:r>
              <a:rPr b="1" u="sng"/>
              <a:t>Microtubules</a:t>
            </a:r>
            <a:r>
              <a:rPr u="sng"/>
              <a:t>:</a:t>
            </a:r>
            <a:r>
              <a:t> Dynamic Instability</a:t>
            </a:r>
          </a:p>
        </p:txBody>
      </p:sp>
      <p:pic>
        <p:nvPicPr>
          <p:cNvPr id="544" name="figure 16-17" descr="figure 16-17"/>
          <p:cNvPicPr>
            <a:picLocks noChangeAspect="1"/>
          </p:cNvPicPr>
          <p:nvPr/>
        </p:nvPicPr>
        <p:blipFill>
          <a:blip r:embed="rId3">
            <a:extLst/>
          </a:blip>
          <a:stretch>
            <a:fillRect/>
          </a:stretch>
        </p:blipFill>
        <p:spPr>
          <a:xfrm>
            <a:off x="1828800" y="1128711"/>
            <a:ext cx="5486400" cy="2300289"/>
          </a:xfrm>
          <a:prstGeom prst="rect">
            <a:avLst/>
          </a:prstGeom>
          <a:ln w="12700">
            <a:miter lim="400000"/>
          </a:ln>
        </p:spPr>
      </p:pic>
      <p:pic>
        <p:nvPicPr>
          <p:cNvPr id="545" name="/Users/johncooper/Desktop/MFM Lectures/CSK Lecture/Didier/MT dynamics.mov" descr="/Users/johncooper/Desktop/MFM Lectures/CSK Lecture/Didier/MT dynamics.mov"/>
          <p:cNvPicPr>
            <a:picLocks noChangeAspect="0"/>
          </p:cNvPicPr>
          <p:nvPr>
            <a:videoFile r:link="rId4"/>
            <p:extLst>
              <p:ext uri="{DAA4B4D4-6D71-4841-9C94-3DE7FCFB9230}">
                <p14:media xmlns:p14="http://schemas.microsoft.com/office/powerpoint/2010/main" r:embed="rId5"/>
              </p:ext>
            </p:extLst>
          </p:nvPr>
        </p:nvPicPr>
        <p:blipFill>
          <a:blip r:embed="rId6">
            <a:extLst/>
          </a:blip>
          <a:stretch>
            <a:fillRect/>
          </a:stretch>
        </p:blipFill>
        <p:spPr>
          <a:xfrm>
            <a:off x="2286000" y="3803598"/>
            <a:ext cx="4572000" cy="2589214"/>
          </a:xfrm>
          <a:prstGeom prst="rect">
            <a:avLst/>
          </a:prstGeom>
          <a:ln w="12700">
            <a:miter lim="400000"/>
          </a:ln>
        </p:spPr>
      </p:pic>
      <p:sp>
        <p:nvSpPr>
          <p:cNvPr id="54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2583333" fill="hold"/>
                                        <p:tgtEl>
                                          <p:spTgt spid="545"/>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54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50000">
                <p:cTn id="11" fill="hold" display="0">
                  <p:stCondLst>
                    <p:cond delay="indefinite"/>
                  </p:stCondLst>
                </p:cTn>
                <p:tgtEl>
                  <p:spTgt spid="54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 name="Outline"/>
          <p:cNvSpPr txBox="1"/>
          <p:nvPr>
            <p:ph type="title"/>
          </p:nvPr>
        </p:nvSpPr>
        <p:spPr>
          <a:xfrm>
            <a:off x="685800" y="-127000"/>
            <a:ext cx="7772400" cy="1600200"/>
          </a:xfrm>
          <a:prstGeom prst="rect">
            <a:avLst/>
          </a:prstGeom>
        </p:spPr>
        <p:txBody>
          <a:bodyPr/>
          <a:lstStyle/>
          <a:p>
            <a:pPr/>
            <a:r>
              <a:t>Outline</a:t>
            </a:r>
          </a:p>
        </p:txBody>
      </p:sp>
      <p:sp>
        <p:nvSpPr>
          <p:cNvPr id="132" name="I. Overview…"/>
          <p:cNvSpPr txBox="1"/>
          <p:nvPr>
            <p:ph type="body" idx="1"/>
          </p:nvPr>
        </p:nvSpPr>
        <p:spPr>
          <a:xfrm>
            <a:off x="800100" y="914400"/>
            <a:ext cx="7543800" cy="5694165"/>
          </a:xfrm>
          <a:prstGeom prst="rect">
            <a:avLst/>
          </a:prstGeom>
        </p:spPr>
        <p:txBody>
          <a:bodyPr/>
          <a:lstStyle/>
          <a:p>
            <a:pPr marL="0" indent="0">
              <a:spcBef>
                <a:spcPts val="0"/>
              </a:spcBef>
              <a:buSzTx/>
              <a:buFont typeface="Wingdings"/>
              <a:buNone/>
              <a:defRPr sz="2200"/>
            </a:pPr>
            <a:r>
              <a:t>I. Overview</a:t>
            </a:r>
          </a:p>
          <a:p>
            <a:pPr marL="0" indent="0">
              <a:spcBef>
                <a:spcPts val="0"/>
              </a:spcBef>
              <a:buSzTx/>
              <a:buFont typeface="Wingdings"/>
              <a:buNone/>
              <a:defRPr sz="2200"/>
            </a:pPr>
          </a:p>
          <a:p>
            <a:pPr marL="0" indent="0">
              <a:spcBef>
                <a:spcPts val="0"/>
              </a:spcBef>
              <a:buSzTx/>
              <a:buFont typeface="Wingdings"/>
              <a:buNone/>
              <a:defRPr sz="2200"/>
            </a:pPr>
            <a:r>
              <a:t>II. Microtubules and Actin Filaments</a:t>
            </a:r>
          </a:p>
          <a:p>
            <a:pPr lvl="1" marL="0" indent="457200">
              <a:spcBef>
                <a:spcPts val="0"/>
              </a:spcBef>
              <a:buSzTx/>
              <a:buFont typeface="Wingdings"/>
              <a:buNone/>
              <a:defRPr sz="2200"/>
            </a:pPr>
            <a:r>
              <a:t>Structure and polymerization</a:t>
            </a:r>
          </a:p>
          <a:p>
            <a:pPr lvl="1" marL="0" indent="457200">
              <a:spcBef>
                <a:spcPts val="0"/>
              </a:spcBef>
              <a:buSzTx/>
              <a:buFont typeface="Wingdings"/>
              <a:buNone/>
              <a:defRPr sz="2200"/>
            </a:pPr>
            <a:r>
              <a:t>Dynamics</a:t>
            </a:r>
          </a:p>
          <a:p>
            <a:pPr lvl="1" marL="0" indent="457200">
              <a:spcBef>
                <a:spcPts val="0"/>
              </a:spcBef>
              <a:buSzTx/>
              <a:buFont typeface="Wingdings"/>
              <a:buNone/>
              <a:defRPr sz="2200"/>
            </a:pPr>
            <a:r>
              <a:t>Nucleation centers</a:t>
            </a:r>
          </a:p>
          <a:p>
            <a:pPr lvl="1" marL="0" indent="457200">
              <a:spcBef>
                <a:spcPts val="0"/>
              </a:spcBef>
              <a:buSzTx/>
              <a:buFont typeface="Wingdings"/>
              <a:buNone/>
              <a:defRPr sz="2200"/>
            </a:pPr>
            <a:r>
              <a:t>Associated proteins and assemblies</a:t>
            </a:r>
          </a:p>
          <a:p>
            <a:pPr marL="0" indent="0">
              <a:spcBef>
                <a:spcPts val="0"/>
              </a:spcBef>
              <a:buSzTx/>
              <a:buFont typeface="Wingdings"/>
              <a:buNone/>
              <a:defRPr sz="2200"/>
            </a:pPr>
          </a:p>
          <a:p>
            <a:pPr marL="0" indent="0">
              <a:spcBef>
                <a:spcPts val="0"/>
              </a:spcBef>
              <a:buSzTx/>
              <a:buFont typeface="Wingdings"/>
              <a:buNone/>
              <a:defRPr sz="2200"/>
            </a:pPr>
            <a:r>
              <a:t>III. Motor Proteins</a:t>
            </a:r>
          </a:p>
          <a:p>
            <a:pPr lvl="1" marL="0" indent="457200">
              <a:spcBef>
                <a:spcPts val="0"/>
              </a:spcBef>
              <a:buSzTx/>
              <a:buFont typeface="Wingdings"/>
              <a:buNone/>
              <a:defRPr sz="2200"/>
            </a:pPr>
            <a:r>
              <a:t>Actin - Myosins</a:t>
            </a:r>
          </a:p>
          <a:p>
            <a:pPr lvl="1" marL="0" indent="457200">
              <a:spcBef>
                <a:spcPts val="0"/>
              </a:spcBef>
              <a:buSzTx/>
              <a:buFont typeface="Wingdings"/>
              <a:buNone/>
              <a:defRPr sz="2200"/>
            </a:pPr>
            <a:r>
              <a:t>Microtubules - Kinesins and Dynein</a:t>
            </a:r>
          </a:p>
          <a:p>
            <a:pPr marL="0" indent="0">
              <a:spcBef>
                <a:spcPts val="0"/>
              </a:spcBef>
              <a:buSzTx/>
              <a:buFont typeface="Wingdings"/>
              <a:buNone/>
              <a:defRPr sz="2200"/>
            </a:pPr>
          </a:p>
          <a:p>
            <a:pPr marL="0" indent="0">
              <a:spcBef>
                <a:spcPts val="0"/>
              </a:spcBef>
              <a:buSzTx/>
              <a:buFont typeface="Wingdings"/>
              <a:buNone/>
              <a:defRPr sz="2200"/>
            </a:pPr>
            <a:r>
              <a:t>IV. Cell Machines based on Actin and Microtubules</a:t>
            </a:r>
          </a:p>
          <a:p>
            <a:pPr marL="0" indent="0">
              <a:spcBef>
                <a:spcPts val="0"/>
              </a:spcBef>
              <a:buSzTx/>
              <a:buFont typeface="Wingdings"/>
              <a:buNone/>
              <a:defRPr sz="2200"/>
            </a:pPr>
          </a:p>
          <a:p>
            <a:pPr marL="0" indent="0">
              <a:spcBef>
                <a:spcPts val="0"/>
              </a:spcBef>
              <a:buSzTx/>
              <a:buFont typeface="Wingdings"/>
              <a:buNone/>
              <a:defRPr sz="2200"/>
            </a:pPr>
            <a:r>
              <a:t>V. Intermediate Filaments</a:t>
            </a:r>
          </a:p>
        </p:txBody>
      </p:sp>
      <p:sp>
        <p:nvSpPr>
          <p:cNvPr id="13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53" name="Group"/>
          <p:cNvGrpSpPr/>
          <p:nvPr/>
        </p:nvGrpSpPr>
        <p:grpSpPr>
          <a:xfrm>
            <a:off x="1024466" y="661183"/>
            <a:ext cx="4267201" cy="3048001"/>
            <a:chOff x="0" y="0"/>
            <a:chExt cx="4267200" cy="3048000"/>
          </a:xfrm>
        </p:grpSpPr>
        <p:pic>
          <p:nvPicPr>
            <p:cNvPr id="550" name="1" descr="1"/>
            <p:cNvPicPr>
              <a:picLocks noChangeAspect="1"/>
            </p:cNvPicPr>
            <p:nvPr/>
          </p:nvPicPr>
          <p:blipFill>
            <a:blip r:embed="rId3">
              <a:extLst/>
            </a:blip>
            <a:stretch>
              <a:fillRect/>
            </a:stretch>
          </p:blipFill>
          <p:spPr>
            <a:xfrm>
              <a:off x="0" y="152400"/>
              <a:ext cx="3987800" cy="2895600"/>
            </a:xfrm>
            <a:prstGeom prst="rect">
              <a:avLst/>
            </a:prstGeom>
            <a:ln w="12700" cap="flat">
              <a:noFill/>
              <a:miter lim="400000"/>
            </a:ln>
            <a:effectLst/>
          </p:spPr>
        </p:pic>
        <p:sp>
          <p:nvSpPr>
            <p:cNvPr id="551" name="Rectangle"/>
            <p:cNvSpPr/>
            <p:nvPr/>
          </p:nvSpPr>
          <p:spPr>
            <a:xfrm>
              <a:off x="2667000" y="0"/>
              <a:ext cx="1600200" cy="533400"/>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pPr marL="0" marR="0" algn="l">
                <a:defRPr sz="2400">
                  <a:uFillTx/>
                </a:defRPr>
              </a:pPr>
            </a:p>
          </p:txBody>
        </p:sp>
        <p:sp>
          <p:nvSpPr>
            <p:cNvPr id="552" name="Rectangle"/>
            <p:cNvSpPr/>
            <p:nvPr/>
          </p:nvSpPr>
          <p:spPr>
            <a:xfrm>
              <a:off x="152400" y="2209800"/>
              <a:ext cx="381000" cy="533400"/>
            </a:xfrm>
            <a:prstGeom prst="rect">
              <a:avLst/>
            </a:prstGeom>
            <a:solidFill>
              <a:schemeClr val="accent3">
                <a:lumOff val="44000"/>
              </a:schemeClr>
            </a:solidFill>
            <a:ln w="12700" cap="flat">
              <a:noFill/>
              <a:miter lim="400000"/>
            </a:ln>
            <a:effectLst/>
          </p:spPr>
          <p:txBody>
            <a:bodyPr wrap="square" lIns="45719" tIns="45719" rIns="45719" bIns="45719" numCol="1" anchor="ctr">
              <a:noAutofit/>
            </a:bodyPr>
            <a:lstStyle/>
            <a:p>
              <a:pPr marL="0" marR="0" algn="l">
                <a:defRPr sz="2400">
                  <a:uFillTx/>
                </a:defRPr>
              </a:pPr>
            </a:p>
          </p:txBody>
        </p:sp>
      </p:grpSp>
      <p:sp>
        <p:nvSpPr>
          <p:cNvPr id="554" name="Microtubules: Nucleation by Centrosome"/>
          <p:cNvSpPr/>
          <p:nvPr/>
        </p:nvSpPr>
        <p:spPr>
          <a:xfrm>
            <a:off x="221520" y="377393"/>
            <a:ext cx="5211516" cy="28379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0" marR="2540" indent="2540" algn="l"/>
            <a:r>
              <a:rPr b="1" u="sng"/>
              <a:t>Microtubules</a:t>
            </a:r>
            <a:r>
              <a:rPr u="sng"/>
              <a:t>:</a:t>
            </a:r>
            <a:r>
              <a:t> Nucleation by Centrosome</a:t>
            </a:r>
          </a:p>
        </p:txBody>
      </p:sp>
      <p:pic>
        <p:nvPicPr>
          <p:cNvPr id="555" name="figure 16-30a" descr="figure 16-30a"/>
          <p:cNvPicPr>
            <a:picLocks noChangeAspect="1"/>
          </p:cNvPicPr>
          <p:nvPr/>
        </p:nvPicPr>
        <p:blipFill>
          <a:blip r:embed="rId4">
            <a:extLst/>
          </a:blip>
          <a:stretch>
            <a:fillRect/>
          </a:stretch>
        </p:blipFill>
        <p:spPr>
          <a:xfrm>
            <a:off x="1167666" y="3963987"/>
            <a:ext cx="2538413" cy="2589214"/>
          </a:xfrm>
          <a:prstGeom prst="rect">
            <a:avLst/>
          </a:prstGeom>
          <a:ln w="12700">
            <a:miter lim="400000"/>
          </a:ln>
        </p:spPr>
      </p:pic>
      <p:pic>
        <p:nvPicPr>
          <p:cNvPr id="556" name="figure 16-30b" descr="figure 16-30b"/>
          <p:cNvPicPr>
            <a:picLocks noChangeAspect="1"/>
          </p:cNvPicPr>
          <p:nvPr/>
        </p:nvPicPr>
        <p:blipFill>
          <a:blip r:embed="rId5">
            <a:extLst/>
          </a:blip>
          <a:stretch>
            <a:fillRect/>
          </a:stretch>
        </p:blipFill>
        <p:spPr>
          <a:xfrm>
            <a:off x="4826000" y="3746500"/>
            <a:ext cx="3200400" cy="2806700"/>
          </a:xfrm>
          <a:prstGeom prst="rect">
            <a:avLst/>
          </a:prstGeom>
          <a:ln w="12700">
            <a:miter lim="400000"/>
          </a:ln>
        </p:spPr>
      </p:pic>
      <p:sp>
        <p:nvSpPr>
          <p:cNvPr id="55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58" name="Individual microtubules minus ends created by Gamma-Tubulin Ring Complex, “γ-TuRC”"/>
          <p:cNvSpPr/>
          <p:nvPr/>
        </p:nvSpPr>
        <p:spPr>
          <a:xfrm>
            <a:off x="5192960" y="1740150"/>
            <a:ext cx="2833440" cy="119072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0" marR="2540" indent="2540" algn="l"/>
            <a:r>
              <a:t>Individual microtubules minus ends created by </a:t>
            </a:r>
            <a:r>
              <a:rPr>
                <a:latin typeface="Symbol"/>
                <a:ea typeface="Symbol"/>
                <a:cs typeface="Symbol"/>
                <a:sym typeface="Symbol"/>
              </a:rPr>
              <a:t>Gamma</a:t>
            </a:r>
            <a:r>
              <a:t>-Tubulin Ring Complex, </a:t>
            </a:r>
            <a:r>
              <a:t>“</a:t>
            </a:r>
            <a:r>
              <a:rPr>
                <a:latin typeface="Symbol"/>
                <a:ea typeface="Symbol"/>
                <a:cs typeface="Symbol"/>
                <a:sym typeface="Symbol"/>
              </a:rPr>
              <a:t>g</a:t>
            </a:r>
            <a:r>
              <a:t>-TuRC”</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2" name="Microtubules: Centrosome…"/>
          <p:cNvSpPr/>
          <p:nvPr/>
        </p:nvSpPr>
        <p:spPr>
          <a:xfrm>
            <a:off x="447640" y="310569"/>
            <a:ext cx="7227740" cy="9594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457200" indent="-416559" algn="l"/>
            <a:r>
              <a:rPr b="1" u="sng"/>
              <a:t>Microtubules</a:t>
            </a:r>
            <a:r>
              <a:rPr u="sng"/>
              <a:t>:</a:t>
            </a:r>
            <a:r>
              <a:t> Centrosome</a:t>
            </a:r>
          </a:p>
          <a:p>
            <a:pPr lvl="1" marL="622166" indent="-200526" algn="l">
              <a:buSzPct val="100000"/>
              <a:buChar char="-"/>
            </a:pPr>
            <a:r>
              <a:t>2 perpendicular centrioles (Microtubules + other proteins)</a:t>
            </a:r>
          </a:p>
          <a:p>
            <a:pPr lvl="1" marL="622166" indent="-200526" algn="l">
              <a:buSzPct val="100000"/>
              <a:buChar char="-"/>
            </a:pPr>
            <a:r>
              <a:t>Pericentriolar amorphous material</a:t>
            </a:r>
          </a:p>
        </p:txBody>
      </p:sp>
      <p:pic>
        <p:nvPicPr>
          <p:cNvPr id="563" name="1" descr="1"/>
          <p:cNvPicPr>
            <a:picLocks noChangeAspect="1"/>
          </p:cNvPicPr>
          <p:nvPr/>
        </p:nvPicPr>
        <p:blipFill>
          <a:blip r:embed="rId3">
            <a:extLst/>
          </a:blip>
          <a:stretch>
            <a:fillRect/>
          </a:stretch>
        </p:blipFill>
        <p:spPr>
          <a:xfrm>
            <a:off x="698500" y="2353468"/>
            <a:ext cx="3657600" cy="2811464"/>
          </a:xfrm>
          <a:prstGeom prst="rect">
            <a:avLst/>
          </a:prstGeom>
          <a:ln w="12700">
            <a:miter lim="400000"/>
          </a:ln>
        </p:spPr>
      </p:pic>
      <p:pic>
        <p:nvPicPr>
          <p:cNvPr id="564" name="1" descr="1"/>
          <p:cNvPicPr>
            <a:picLocks noChangeAspect="1"/>
          </p:cNvPicPr>
          <p:nvPr/>
        </p:nvPicPr>
        <p:blipFill>
          <a:blip r:embed="rId4">
            <a:extLst/>
          </a:blip>
          <a:stretch>
            <a:fillRect/>
          </a:stretch>
        </p:blipFill>
        <p:spPr>
          <a:xfrm>
            <a:off x="4864100" y="1917700"/>
            <a:ext cx="3648075" cy="4064000"/>
          </a:xfrm>
          <a:prstGeom prst="rect">
            <a:avLst/>
          </a:prstGeom>
          <a:ln w="12700">
            <a:miter lim="400000"/>
          </a:ln>
        </p:spPr>
      </p:pic>
      <p:sp>
        <p:nvSpPr>
          <p:cNvPr id="56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9" name="Microtubules: Centrosome &amp; Centriole Duplication"/>
          <p:cNvSpPr/>
          <p:nvPr/>
        </p:nvSpPr>
        <p:spPr>
          <a:xfrm>
            <a:off x="463019" y="711200"/>
            <a:ext cx="5904181" cy="3752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457200" indent="-416559" algn="l"/>
            <a:r>
              <a:rPr b="1" u="sng"/>
              <a:t>Microtubules</a:t>
            </a:r>
            <a:r>
              <a:rPr u="sng"/>
              <a:t>:</a:t>
            </a:r>
            <a:r>
              <a:t> Centrosome &amp; Centriole Duplication</a:t>
            </a:r>
          </a:p>
        </p:txBody>
      </p:sp>
      <p:pic>
        <p:nvPicPr>
          <p:cNvPr id="570" name="S9781416022558-034-f018" descr="S9781416022558-034-f018"/>
          <p:cNvPicPr>
            <a:picLocks noChangeAspect="1"/>
          </p:cNvPicPr>
          <p:nvPr/>
        </p:nvPicPr>
        <p:blipFill>
          <a:blip r:embed="rId3">
            <a:extLst/>
          </a:blip>
          <a:stretch>
            <a:fillRect/>
          </a:stretch>
        </p:blipFill>
        <p:spPr>
          <a:xfrm>
            <a:off x="457200" y="2060575"/>
            <a:ext cx="8458200" cy="2663825"/>
          </a:xfrm>
          <a:prstGeom prst="rect">
            <a:avLst/>
          </a:prstGeom>
          <a:ln w="12700">
            <a:miter lim="400000"/>
          </a:ln>
        </p:spPr>
      </p:pic>
      <p:sp>
        <p:nvSpPr>
          <p:cNvPr id="57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5" name="Microtubules: Drugs that affect dynamics"/>
          <p:cNvSpPr/>
          <p:nvPr/>
        </p:nvSpPr>
        <p:spPr>
          <a:xfrm>
            <a:off x="463019" y="711200"/>
            <a:ext cx="5341239" cy="4125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457200" indent="-416559" algn="l">
              <a:defRPr sz="2200"/>
            </a:pPr>
            <a:r>
              <a:rPr b="1" u="sng"/>
              <a:t>Microtubules</a:t>
            </a:r>
            <a:r>
              <a:rPr u="sng"/>
              <a:t>:</a:t>
            </a:r>
            <a:r>
              <a:t> Drugs that affect dynamics</a:t>
            </a:r>
          </a:p>
        </p:txBody>
      </p:sp>
      <p:sp>
        <p:nvSpPr>
          <p:cNvPr id="57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77" name="Taxol…"/>
          <p:cNvSpPr txBox="1"/>
          <p:nvPr>
            <p:ph type="body" idx="1"/>
          </p:nvPr>
        </p:nvSpPr>
        <p:spPr>
          <a:xfrm>
            <a:off x="812800" y="1384300"/>
            <a:ext cx="7772400" cy="4876800"/>
          </a:xfrm>
          <a:prstGeom prst="rect">
            <a:avLst/>
          </a:prstGeom>
        </p:spPr>
        <p:txBody>
          <a:bodyPr/>
          <a:lstStyle/>
          <a:p>
            <a:pPr marL="469899" indent="-342899">
              <a:defRPr sz="2200"/>
            </a:pPr>
            <a:r>
              <a:t>Taxol</a:t>
            </a:r>
          </a:p>
          <a:p>
            <a:pPr lvl="1" marL="800099" indent="-342899">
              <a:defRPr sz="2200"/>
            </a:pPr>
            <a:r>
              <a:t>Bark of the Pacific yew tree “Taxus brevifolia”</a:t>
            </a:r>
          </a:p>
          <a:p>
            <a:pPr lvl="1" marL="800099" indent="-342899">
              <a:defRPr sz="2200"/>
            </a:pPr>
            <a:r>
              <a:t>Breast cancer and other solid tumors</a:t>
            </a:r>
          </a:p>
          <a:p>
            <a:pPr lvl="1" marL="800099" indent="-342899">
              <a:defRPr sz="2200"/>
            </a:pPr>
            <a:r>
              <a:t>Mechanism uncertain</a:t>
            </a:r>
          </a:p>
          <a:p>
            <a:pPr marL="469899" indent="-342899">
              <a:defRPr sz="2200"/>
            </a:pPr>
            <a:r>
              <a:t>Colchicine</a:t>
            </a:r>
          </a:p>
          <a:p>
            <a:pPr lvl="1" marL="800099" indent="-342899">
              <a:defRPr sz="2200"/>
            </a:pPr>
            <a:r>
              <a:t>Autumn crocus</a:t>
            </a:r>
          </a:p>
          <a:p>
            <a:pPr lvl="1" marL="800099" indent="-342899">
              <a:defRPr sz="2200"/>
            </a:pPr>
            <a:r>
              <a:t>Gout (from 1500 BC), other inflammatory disease</a:t>
            </a:r>
          </a:p>
          <a:p>
            <a:pPr marL="469899" indent="-342899">
              <a:defRPr sz="2200"/>
            </a:pPr>
            <a:r>
              <a:t>Vincristine / vinblastine</a:t>
            </a:r>
          </a:p>
          <a:p>
            <a:pPr lvl="1" marL="800099" indent="-342899">
              <a:defRPr sz="2200"/>
            </a:pPr>
            <a:r>
              <a:t>Vinca plants</a:t>
            </a:r>
          </a:p>
          <a:p>
            <a:pPr lvl="1" marL="800099" indent="-342899">
              <a:defRPr sz="2200"/>
            </a:pPr>
            <a:r>
              <a:t>Childhood leukemia</a:t>
            </a:r>
          </a:p>
          <a:p>
            <a:pPr lvl="1" marL="800099" indent="-342899">
              <a:defRPr sz="2200"/>
            </a:pPr>
            <a:r>
              <a:t>Inhibits mitosis</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1" name="Actin…"/>
          <p:cNvSpPr/>
          <p:nvPr/>
        </p:nvSpPr>
        <p:spPr>
          <a:xfrm>
            <a:off x="914400" y="304800"/>
            <a:ext cx="7543800" cy="132519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l">
              <a:spcBef>
                <a:spcPts val="1400"/>
              </a:spcBef>
            </a:pPr>
            <a:r>
              <a:rPr b="1" u="sng"/>
              <a:t>Actin</a:t>
            </a:r>
          </a:p>
          <a:p>
            <a:pPr lvl="1" indent="457200" algn="l">
              <a:spcBef>
                <a:spcPts val="1400"/>
              </a:spcBef>
            </a:pPr>
            <a:r>
              <a:t>Subunit is a </a:t>
            </a:r>
            <a:r>
              <a:rPr b="1" i="1"/>
              <a:t>monomer</a:t>
            </a:r>
            <a:r>
              <a:t> that binds </a:t>
            </a:r>
            <a:r>
              <a:rPr b="1" i="1"/>
              <a:t>ATP</a:t>
            </a:r>
          </a:p>
          <a:p>
            <a:pPr lvl="1" indent="457200" algn="l">
              <a:spcBef>
                <a:spcPts val="1400"/>
              </a:spcBef>
            </a:pPr>
            <a:r>
              <a:t>ATP-binding cleft towards the Pointed / Minus (-) end</a:t>
            </a:r>
          </a:p>
        </p:txBody>
      </p:sp>
      <p:pic>
        <p:nvPicPr>
          <p:cNvPr id="582" name="image28.png" descr="image28.png"/>
          <p:cNvPicPr>
            <a:picLocks noChangeAspect="1"/>
          </p:cNvPicPr>
          <p:nvPr/>
        </p:nvPicPr>
        <p:blipFill>
          <a:blip r:embed="rId3">
            <a:extLst/>
          </a:blip>
          <a:stretch>
            <a:fillRect/>
          </a:stretch>
        </p:blipFill>
        <p:spPr>
          <a:xfrm>
            <a:off x="1066800" y="2057400"/>
            <a:ext cx="7086600" cy="3783013"/>
          </a:xfrm>
          <a:prstGeom prst="rect">
            <a:avLst/>
          </a:prstGeom>
          <a:ln w="12700">
            <a:miter lim="400000"/>
          </a:ln>
        </p:spPr>
      </p:pic>
      <p:sp>
        <p:nvSpPr>
          <p:cNvPr id="58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87" name="S9781416022558-033-f008" descr="S9781416022558-033-f008"/>
          <p:cNvPicPr>
            <a:picLocks noChangeAspect="1"/>
          </p:cNvPicPr>
          <p:nvPr/>
        </p:nvPicPr>
        <p:blipFill>
          <a:blip r:embed="rId3">
            <a:extLst/>
          </a:blip>
          <a:stretch>
            <a:fillRect/>
          </a:stretch>
        </p:blipFill>
        <p:spPr>
          <a:xfrm>
            <a:off x="2954338" y="1524000"/>
            <a:ext cx="3903663" cy="4419600"/>
          </a:xfrm>
          <a:prstGeom prst="rect">
            <a:avLst/>
          </a:prstGeom>
          <a:ln w="12700">
            <a:miter lim="400000"/>
          </a:ln>
        </p:spPr>
      </p:pic>
      <p:sp>
        <p:nvSpPr>
          <p:cNvPr id="588" name="Pointed end…"/>
          <p:cNvSpPr/>
          <p:nvPr/>
        </p:nvSpPr>
        <p:spPr>
          <a:xfrm>
            <a:off x="1414744" y="1524000"/>
            <a:ext cx="1523438" cy="6173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rPr b="1" sz="1800"/>
              <a:t>Pointed end</a:t>
            </a:r>
          </a:p>
          <a:p>
            <a:pPr/>
            <a:r>
              <a:rPr b="1" sz="1800"/>
              <a:t>=</a:t>
            </a:r>
            <a:r>
              <a:rPr b="1" sz="1800"/>
              <a:t> </a:t>
            </a:r>
            <a:r>
              <a:rPr b="1" sz="1800"/>
              <a:t>Minus end</a:t>
            </a:r>
          </a:p>
        </p:txBody>
      </p:sp>
      <p:sp>
        <p:nvSpPr>
          <p:cNvPr id="589" name="Barbed end…"/>
          <p:cNvSpPr/>
          <p:nvPr/>
        </p:nvSpPr>
        <p:spPr>
          <a:xfrm>
            <a:off x="1414626" y="5143500"/>
            <a:ext cx="1472874" cy="6173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rPr b="1" sz="1800"/>
              <a:t>Barbed end</a:t>
            </a:r>
          </a:p>
          <a:p>
            <a:pPr/>
            <a:r>
              <a:rPr b="1" sz="1800"/>
              <a:t>=</a:t>
            </a:r>
            <a:r>
              <a:rPr b="1" sz="1800"/>
              <a:t> </a:t>
            </a:r>
            <a:r>
              <a:rPr b="1" sz="1800"/>
              <a:t>Plus end</a:t>
            </a:r>
          </a:p>
        </p:txBody>
      </p:sp>
      <p:sp>
        <p:nvSpPr>
          <p:cNvPr id="590" name="Faster Growth at Barbed (plus) End"/>
          <p:cNvSpPr/>
          <p:nvPr/>
        </p:nvSpPr>
        <p:spPr>
          <a:xfrm>
            <a:off x="-1" y="6073069"/>
            <a:ext cx="3753157"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lvl1pPr>
          </a:lstStyle>
          <a:p>
            <a:pPr>
              <a:defRPr sz="2000"/>
            </a:pPr>
            <a:r>
              <a:rPr sz="1800"/>
              <a:t>Faster Growth at Barbed (plus) End</a:t>
            </a:r>
          </a:p>
        </p:txBody>
      </p:sp>
      <p:sp>
        <p:nvSpPr>
          <p:cNvPr id="591" name="Line"/>
          <p:cNvSpPr/>
          <p:nvPr/>
        </p:nvSpPr>
        <p:spPr>
          <a:xfrm flipV="1">
            <a:off x="2725738" y="5105399"/>
            <a:ext cx="1676401" cy="914402"/>
          </a:xfrm>
          <a:prstGeom prst="line">
            <a:avLst/>
          </a:prstGeom>
          <a:ln>
            <a:solidFill>
              <a:srgbClr val="000000"/>
            </a:solidFill>
            <a:tailEnd type="triangle"/>
          </a:ln>
        </p:spPr>
        <p:txBody>
          <a:bodyPr lIns="45719" rIns="45719"/>
          <a:lstStyle/>
          <a:p>
            <a:pPr marL="0" marR="0" algn="l" defTabSz="457200">
              <a:defRPr sz="1200">
                <a:uFillTx/>
                <a:latin typeface="+mj-lt"/>
                <a:ea typeface="+mj-ea"/>
                <a:cs typeface="+mj-cs"/>
                <a:sym typeface="Helvetica"/>
              </a:defRPr>
            </a:pPr>
          </a:p>
        </p:txBody>
      </p:sp>
      <p:sp>
        <p:nvSpPr>
          <p:cNvPr id="592" name="Actin…"/>
          <p:cNvSpPr/>
          <p:nvPr/>
        </p:nvSpPr>
        <p:spPr>
          <a:xfrm>
            <a:off x="914400" y="304800"/>
            <a:ext cx="7543800" cy="85021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a:spcBef>
                <a:spcPts val="1400"/>
              </a:spcBef>
              <a:defRPr b="1" u="sng"/>
            </a:lvl1pPr>
            <a:lvl2pPr indent="457200" algn="l">
              <a:spcBef>
                <a:spcPts val="1400"/>
              </a:spcBef>
            </a:lvl2pPr>
          </a:lstStyle>
          <a:p>
            <a:pPr>
              <a:defRPr b="0" u="none"/>
            </a:pPr>
            <a:r>
              <a:rPr b="1" u="sng"/>
              <a:t>Actin</a:t>
            </a:r>
            <a:endParaRPr b="1" u="sng"/>
          </a:p>
          <a:p>
            <a:pPr lvl="1"/>
            <a:r>
              <a:t>Flexible filament composed of two protofilaments</a:t>
            </a:r>
          </a:p>
        </p:txBody>
      </p:sp>
      <p:sp>
        <p:nvSpPr>
          <p:cNvPr id="59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97" name="1" descr="1"/>
          <p:cNvPicPr>
            <a:picLocks noChangeAspect="1"/>
          </p:cNvPicPr>
          <p:nvPr/>
        </p:nvPicPr>
        <p:blipFill>
          <a:blip r:embed="rId3">
            <a:extLst/>
          </a:blip>
          <a:stretch>
            <a:fillRect/>
          </a:stretch>
        </p:blipFill>
        <p:spPr>
          <a:xfrm>
            <a:off x="1905000" y="1676400"/>
            <a:ext cx="5911850" cy="3535363"/>
          </a:xfrm>
          <a:prstGeom prst="rect">
            <a:avLst/>
          </a:prstGeom>
          <a:ln w="12700">
            <a:miter lim="400000"/>
          </a:ln>
        </p:spPr>
      </p:pic>
      <p:sp>
        <p:nvSpPr>
          <p:cNvPr id="598" name="ATP hydrolysis occurs at random time (first-order decay)"/>
          <p:cNvSpPr/>
          <p:nvPr/>
        </p:nvSpPr>
        <p:spPr>
          <a:xfrm>
            <a:off x="912455" y="5542466"/>
            <a:ext cx="6543770" cy="3752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ATP hydrolysis occurs at random time (first-order decay) </a:t>
            </a:r>
          </a:p>
        </p:txBody>
      </p:sp>
      <p:sp>
        <p:nvSpPr>
          <p:cNvPr id="599" name="Actin: Dynamics"/>
          <p:cNvSpPr/>
          <p:nvPr/>
        </p:nvSpPr>
        <p:spPr>
          <a:xfrm>
            <a:off x="912455" y="685800"/>
            <a:ext cx="2035890" cy="3752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457200" indent="-416559" algn="l"/>
            <a:r>
              <a:rPr b="1" u="sng"/>
              <a:t>Actin</a:t>
            </a:r>
            <a:r>
              <a:rPr u="sng"/>
              <a:t>:</a:t>
            </a:r>
            <a:r>
              <a:t> Dynamics</a:t>
            </a:r>
          </a:p>
        </p:txBody>
      </p:sp>
      <p:sp>
        <p:nvSpPr>
          <p:cNvPr id="60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4" name="Actin: Nucleation"/>
          <p:cNvSpPr/>
          <p:nvPr/>
        </p:nvSpPr>
        <p:spPr>
          <a:xfrm>
            <a:off x="411730" y="762000"/>
            <a:ext cx="1989015" cy="28379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marL="0" marR="0" algn="l"/>
            <a:r>
              <a:rPr b="1" u="sng"/>
              <a:t>Actin</a:t>
            </a:r>
            <a:r>
              <a:rPr u="sng"/>
              <a:t>:</a:t>
            </a:r>
            <a:r>
              <a:t> Nucleation</a:t>
            </a:r>
          </a:p>
        </p:txBody>
      </p:sp>
      <p:pic>
        <p:nvPicPr>
          <p:cNvPr id="605" name="figure 16-34b" descr="figure 16-34b"/>
          <p:cNvPicPr>
            <a:picLocks noChangeAspect="1"/>
          </p:cNvPicPr>
          <p:nvPr/>
        </p:nvPicPr>
        <p:blipFill>
          <a:blip r:embed="rId3">
            <a:extLst/>
          </a:blip>
          <a:stretch>
            <a:fillRect/>
          </a:stretch>
        </p:blipFill>
        <p:spPr>
          <a:xfrm>
            <a:off x="703735" y="1649534"/>
            <a:ext cx="7736530" cy="2204012"/>
          </a:xfrm>
          <a:prstGeom prst="rect">
            <a:avLst/>
          </a:prstGeom>
          <a:ln w="12700">
            <a:miter lim="400000"/>
          </a:ln>
        </p:spPr>
      </p:pic>
      <p:sp>
        <p:nvSpPr>
          <p:cNvPr id="60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07" name="Actin filaments often nucleated near membranes…"/>
          <p:cNvSpPr/>
          <p:nvPr/>
        </p:nvSpPr>
        <p:spPr>
          <a:xfrm>
            <a:off x="1064530" y="4457290"/>
            <a:ext cx="7014940" cy="116009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marL="0" marR="0" algn="l"/>
            <a:r>
              <a:t>Actin filaments often nucleated near membranes</a:t>
            </a:r>
          </a:p>
          <a:p>
            <a:pPr marL="0" marR="0" algn="l"/>
          </a:p>
          <a:p>
            <a:pPr marL="0" marR="0" algn="l"/>
            <a:r>
              <a:t>Actin-related-protein (Arp) 2/3 complex is one major nucleator</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11" name="figure 16-34c" descr="figure 16-34c"/>
          <p:cNvPicPr>
            <a:picLocks noChangeAspect="1"/>
          </p:cNvPicPr>
          <p:nvPr/>
        </p:nvPicPr>
        <p:blipFill>
          <a:blip r:embed="rId3">
            <a:extLst/>
          </a:blip>
          <a:stretch>
            <a:fillRect/>
          </a:stretch>
        </p:blipFill>
        <p:spPr>
          <a:xfrm>
            <a:off x="1471004" y="1141088"/>
            <a:ext cx="5486401" cy="3476626"/>
          </a:xfrm>
          <a:prstGeom prst="rect">
            <a:avLst/>
          </a:prstGeom>
          <a:ln w="12700">
            <a:miter lim="400000"/>
          </a:ln>
        </p:spPr>
      </p:pic>
      <p:sp>
        <p:nvSpPr>
          <p:cNvPr id="612" name="Actin: Branching Network of Filaments created by Arp2/3 Complex"/>
          <p:cNvSpPr/>
          <p:nvPr/>
        </p:nvSpPr>
        <p:spPr>
          <a:xfrm>
            <a:off x="452735" y="558800"/>
            <a:ext cx="7522940" cy="28379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marL="0" marR="0" algn="l"/>
            <a:r>
              <a:rPr b="1" u="sng"/>
              <a:t>Actin</a:t>
            </a:r>
            <a:r>
              <a:rPr u="sng"/>
              <a:t>:</a:t>
            </a:r>
            <a:r>
              <a:t> Branching Network of Filaments created by Arp2/3 Complex</a:t>
            </a:r>
          </a:p>
        </p:txBody>
      </p:sp>
      <p:pic>
        <p:nvPicPr>
          <p:cNvPr id="613" name="figure 16-34d" descr="figure 16-34d"/>
          <p:cNvPicPr>
            <a:picLocks noChangeAspect="1"/>
          </p:cNvPicPr>
          <p:nvPr/>
        </p:nvPicPr>
        <p:blipFill>
          <a:blip r:embed="rId4">
            <a:extLst/>
          </a:blip>
          <a:srcRect l="0" t="0" r="0" b="69026"/>
          <a:stretch>
            <a:fillRect/>
          </a:stretch>
        </p:blipFill>
        <p:spPr>
          <a:xfrm>
            <a:off x="884356" y="5194300"/>
            <a:ext cx="3205960" cy="1510492"/>
          </a:xfrm>
          <a:prstGeom prst="rect">
            <a:avLst/>
          </a:prstGeom>
          <a:ln w="12700">
            <a:miter lim="400000"/>
          </a:ln>
        </p:spPr>
      </p:pic>
      <p:sp>
        <p:nvSpPr>
          <p:cNvPr id="61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15" name="figure 16-34d" descr="figure 16-34d"/>
          <p:cNvPicPr>
            <a:picLocks noChangeAspect="1"/>
          </p:cNvPicPr>
          <p:nvPr/>
        </p:nvPicPr>
        <p:blipFill>
          <a:blip r:embed="rId4">
            <a:extLst/>
          </a:blip>
          <a:srcRect l="0" t="30777" r="0" b="4183"/>
          <a:stretch>
            <a:fillRect/>
          </a:stretch>
        </p:blipFill>
        <p:spPr>
          <a:xfrm>
            <a:off x="5681235" y="4763810"/>
            <a:ext cx="1962082" cy="1941138"/>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19" name="S9781416022558-033-f012" descr="S9781416022558-033-f012"/>
          <p:cNvPicPr>
            <a:picLocks noChangeAspect="1"/>
          </p:cNvPicPr>
          <p:nvPr/>
        </p:nvPicPr>
        <p:blipFill>
          <a:blip r:embed="rId3">
            <a:extLst/>
          </a:blip>
          <a:stretch>
            <a:fillRect/>
          </a:stretch>
        </p:blipFill>
        <p:spPr>
          <a:xfrm>
            <a:off x="1346200" y="1098550"/>
            <a:ext cx="6604000" cy="4070350"/>
          </a:xfrm>
          <a:prstGeom prst="rect">
            <a:avLst/>
          </a:prstGeom>
          <a:ln w="12700">
            <a:miter lim="400000"/>
          </a:ln>
        </p:spPr>
      </p:pic>
      <p:sp>
        <p:nvSpPr>
          <p:cNvPr id="62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21" name="Formin dimer nucleates - but NO branch between actin filaments…"/>
          <p:cNvSpPr txBox="1"/>
          <p:nvPr/>
        </p:nvSpPr>
        <p:spPr>
          <a:xfrm>
            <a:off x="296325" y="5295319"/>
            <a:ext cx="8703750" cy="958302"/>
          </a:xfrm>
          <a:prstGeom prst="rect">
            <a:avLst/>
          </a:prstGeom>
          <a:ln w="12700">
            <a:miter lim="400000"/>
          </a:ln>
          <a:extLst>
            <a:ext uri="{C572A759-6A51-4108-AA02-DFA0A04FC94B}">
              <ma14:wrappingTextBoxFlag xmlns:ma14="http://schemas.microsoft.com/office/mac/drawingml/2011/main" val="1"/>
            </a:ext>
          </a:extLst>
        </p:spPr>
        <p:txBody>
          <a:bodyPr lIns="45155" tIns="45155" rIns="45155" bIns="45155">
            <a:spAutoFit/>
          </a:bodyPr>
          <a:lstStyle/>
          <a:p>
            <a:pPr marL="457200" indent="-416559" algn="l"/>
            <a:r>
              <a:t>Formin d</a:t>
            </a:r>
            <a:r>
              <a:t>imer nucleates - but NO branch between actin filaments</a:t>
            </a:r>
          </a:p>
          <a:p>
            <a:pPr marL="457200" indent="-416559" algn="l"/>
          </a:p>
          <a:p>
            <a:pPr marL="457200" indent="-416559" algn="l"/>
            <a:r>
              <a:t>In cells, multiple formins -&gt; different structures with different functions</a:t>
            </a:r>
          </a:p>
        </p:txBody>
      </p:sp>
      <p:sp>
        <p:nvSpPr>
          <p:cNvPr id="622" name="Actin: Nucleation and Elongation by Formins"/>
          <p:cNvSpPr txBox="1"/>
          <p:nvPr>
            <p:ph type="title"/>
          </p:nvPr>
        </p:nvSpPr>
        <p:spPr>
          <a:xfrm>
            <a:off x="294313" y="413856"/>
            <a:ext cx="6258887" cy="497879"/>
          </a:xfrm>
          <a:prstGeom prst="rect">
            <a:avLst/>
          </a:prstGeom>
        </p:spPr>
        <p:txBody>
          <a:bodyPr/>
          <a:lstStyle/>
          <a:p>
            <a:pPr marL="457200" marR="40640" indent="-416559" algn="l">
              <a:defRPr sz="2000">
                <a:uFill>
                  <a:solidFill>
                    <a:schemeClr val="accent3">
                      <a:lumOff val="44000"/>
                    </a:schemeClr>
                  </a:solidFill>
                </a:uFill>
              </a:defRPr>
            </a:pPr>
            <a:r>
              <a:rPr b="1" u="sng"/>
              <a:t>Actin</a:t>
            </a:r>
            <a:r>
              <a:rPr u="sng"/>
              <a:t>:</a:t>
            </a:r>
            <a:r>
              <a:t> Nucleation and Elongation by Formins</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 name="Reading in Textbooks"/>
          <p:cNvSpPr txBox="1"/>
          <p:nvPr>
            <p:ph type="title"/>
          </p:nvPr>
        </p:nvSpPr>
        <p:spPr>
          <a:xfrm>
            <a:off x="685800" y="228600"/>
            <a:ext cx="7772400" cy="1007815"/>
          </a:xfrm>
          <a:prstGeom prst="rect">
            <a:avLst/>
          </a:prstGeom>
        </p:spPr>
        <p:txBody>
          <a:bodyPr/>
          <a:lstStyle>
            <a:lvl1pPr>
              <a:defRPr sz="3800"/>
            </a:lvl1pPr>
          </a:lstStyle>
          <a:p>
            <a:pPr/>
            <a:r>
              <a:t>Reading in Textbooks</a:t>
            </a:r>
          </a:p>
        </p:txBody>
      </p:sp>
      <p:sp>
        <p:nvSpPr>
          <p:cNvPr id="138" name="Alberts et al., Molecular Biology of the Cell, 6th ed., 2014, Garland.…"/>
          <p:cNvSpPr txBox="1"/>
          <p:nvPr>
            <p:ph type="body" idx="1"/>
          </p:nvPr>
        </p:nvSpPr>
        <p:spPr>
          <a:xfrm>
            <a:off x="685800" y="1236414"/>
            <a:ext cx="7772400" cy="5011986"/>
          </a:xfrm>
          <a:prstGeom prst="rect">
            <a:avLst/>
          </a:prstGeom>
        </p:spPr>
        <p:txBody>
          <a:bodyPr/>
          <a:lstStyle/>
          <a:p>
            <a:pPr marL="342899" indent="-342899">
              <a:buSzPct val="100000"/>
              <a:defRPr sz="2000"/>
            </a:pPr>
            <a:r>
              <a:t>Alberts et al., Molecular Biology of the Cell, 6th ed., 2014, Garland. </a:t>
            </a:r>
          </a:p>
          <a:p>
            <a:pPr lvl="1" marL="723899" indent="-342899">
              <a:buSzPct val="100000"/>
              <a:defRPr sz="2000"/>
            </a:pPr>
            <a:r>
              <a:t>Chap. 16 - The Cytoskeleton.</a:t>
            </a:r>
          </a:p>
          <a:p>
            <a:pPr lvl="1" marL="723899" indent="-342899">
              <a:buSzPct val="100000"/>
              <a:defRPr sz="2000"/>
            </a:pPr>
            <a:r>
              <a:t>Available as eBook, https://bit.ly/2AR19DR.</a:t>
            </a:r>
          </a:p>
          <a:p>
            <a:pPr marL="342899" indent="-342899">
              <a:spcBef>
                <a:spcPts val="2700"/>
              </a:spcBef>
              <a:buSzPct val="100000"/>
              <a:defRPr sz="2000"/>
            </a:pPr>
            <a:r>
              <a:t>Lodish et al., Molecular Cell Biology, 8th ed., 2016, Macmillan.</a:t>
            </a:r>
          </a:p>
          <a:p>
            <a:pPr lvl="1" marL="723899" indent="-342899">
              <a:buSzPct val="100000"/>
              <a:defRPr sz="2000"/>
            </a:pPr>
            <a:r>
              <a:t>Chaps. 17 &amp; 18 - Microfilaments, Microtubules and Intermediate Filaments.</a:t>
            </a:r>
          </a:p>
          <a:p>
            <a:pPr lvl="1" marL="723899" indent="-342899">
              <a:buSzPct val="100000"/>
              <a:defRPr sz="2000"/>
            </a:pPr>
            <a:r>
              <a:t>Available as eBook and hard copy, https://bit.ly/2Qy9Hog.</a:t>
            </a:r>
          </a:p>
          <a:p>
            <a:pPr marL="342899" indent="-342899">
              <a:spcBef>
                <a:spcPts val="3300"/>
              </a:spcBef>
              <a:buSzPct val="100000"/>
              <a:defRPr sz="2000"/>
            </a:pPr>
            <a:r>
              <a:t>Pollard et al., Cell Biology, 3rd ed., 2016, Elsevier.</a:t>
            </a:r>
          </a:p>
          <a:p>
            <a:pPr lvl="1" marL="723899" indent="-342899">
              <a:buSzPct val="100000"/>
              <a:defRPr sz="2000"/>
            </a:pPr>
            <a:r>
              <a:t>Section IX: Cytoskeleton and Cell Motility. Chaps 33-39.</a:t>
            </a:r>
          </a:p>
          <a:p>
            <a:pPr lvl="1" marL="723899" indent="-342899">
              <a:buSzPct val="100000"/>
              <a:defRPr sz="2000"/>
            </a:pPr>
            <a:r>
              <a:t>Available as eBook and hard copy, https://amzn.to/2OwoAWC.</a:t>
            </a:r>
          </a:p>
        </p:txBody>
      </p:sp>
      <p:sp>
        <p:nvSpPr>
          <p:cNvPr id="13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6" name="Actin: Nucleation and Elongation by Formins"/>
          <p:cNvSpPr txBox="1"/>
          <p:nvPr>
            <p:ph type="title"/>
          </p:nvPr>
        </p:nvSpPr>
        <p:spPr>
          <a:xfrm>
            <a:off x="294313" y="413856"/>
            <a:ext cx="6258887" cy="497879"/>
          </a:xfrm>
          <a:prstGeom prst="rect">
            <a:avLst/>
          </a:prstGeom>
        </p:spPr>
        <p:txBody>
          <a:bodyPr/>
          <a:lstStyle/>
          <a:p>
            <a:pPr marL="457200" marR="40640" indent="-416559" algn="l">
              <a:defRPr sz="2000">
                <a:uFill>
                  <a:solidFill>
                    <a:schemeClr val="accent3">
                      <a:lumOff val="44000"/>
                    </a:schemeClr>
                  </a:solidFill>
                </a:uFill>
              </a:defRPr>
            </a:pPr>
            <a:r>
              <a:rPr b="1" u="sng"/>
              <a:t>Actin</a:t>
            </a:r>
            <a:r>
              <a:rPr u="sng"/>
              <a:t>:</a:t>
            </a:r>
            <a:r>
              <a:t> Nucleation and Elongation by Formins</a:t>
            </a:r>
          </a:p>
        </p:txBody>
      </p:sp>
      <p:sp>
        <p:nvSpPr>
          <p:cNvPr id="62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defRPr>
                <a:solidFill>
                  <a:srgbClr val="000000"/>
                </a:solidFill>
              </a:defRPr>
            </a:lvl1pPr>
          </a:lstStyle>
          <a:p>
            <a:pPr/>
            <a:fld id="{86CB4B4D-7CA3-9044-876B-883B54F8677D}" type="slidenum"/>
          </a:p>
        </p:txBody>
      </p:sp>
      <p:pic>
        <p:nvPicPr>
          <p:cNvPr id="628" name="formin3.mp4" descr="formin3.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508000" y="1397000"/>
            <a:ext cx="8128000" cy="4064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6066667" fill="hold"/>
                                        <p:tgtEl>
                                          <p:spTgt spid="62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628"/>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2" name="Microtubule- and Actin-associated proteins…"/>
          <p:cNvSpPr/>
          <p:nvPr/>
        </p:nvSpPr>
        <p:spPr>
          <a:xfrm>
            <a:off x="323145" y="266700"/>
            <a:ext cx="5906910" cy="14428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l"/>
            <a:r>
              <a:rPr b="1"/>
              <a:t>Microtubule- and Actin-associated proteins</a:t>
            </a:r>
          </a:p>
          <a:p>
            <a:pPr lvl="1" indent="457200" algn="l"/>
            <a:r>
              <a:rPr sz="1800"/>
              <a:t>Monomer binding proteins (kinetics modification)</a:t>
            </a:r>
          </a:p>
          <a:p>
            <a:pPr lvl="1" indent="457200" algn="l"/>
            <a:r>
              <a:rPr sz="1800"/>
              <a:t>Polymer tip-associated proteins (steric modification)</a:t>
            </a:r>
          </a:p>
          <a:p>
            <a:pPr lvl="1" indent="457200" algn="l"/>
            <a:r>
              <a:rPr sz="1800"/>
              <a:t>Polymer lateral binding  (stability and mechanics)</a:t>
            </a:r>
          </a:p>
          <a:p>
            <a:pPr lvl="1" indent="457200" algn="l"/>
            <a:r>
              <a:rPr sz="1800"/>
              <a:t>Polymer severing </a:t>
            </a:r>
          </a:p>
        </p:txBody>
      </p:sp>
      <p:pic>
        <p:nvPicPr>
          <p:cNvPr id="633" name="S9781416022558-034-f009" descr="S9781416022558-034-f009"/>
          <p:cNvPicPr>
            <a:picLocks noChangeAspect="1"/>
          </p:cNvPicPr>
          <p:nvPr/>
        </p:nvPicPr>
        <p:blipFill>
          <a:blip r:embed="rId3">
            <a:extLst/>
          </a:blip>
          <a:stretch>
            <a:fillRect/>
          </a:stretch>
        </p:blipFill>
        <p:spPr>
          <a:xfrm>
            <a:off x="2590800" y="2149475"/>
            <a:ext cx="4495800" cy="1736725"/>
          </a:xfrm>
          <a:prstGeom prst="rect">
            <a:avLst/>
          </a:prstGeom>
          <a:ln w="12700">
            <a:miter lim="400000"/>
          </a:ln>
        </p:spPr>
      </p:pic>
      <p:pic>
        <p:nvPicPr>
          <p:cNvPr id="634" name="S9781416022558-033-f010" descr="S9781416022558-033-f010"/>
          <p:cNvPicPr>
            <a:picLocks noChangeAspect="1"/>
          </p:cNvPicPr>
          <p:nvPr/>
        </p:nvPicPr>
        <p:blipFill>
          <a:blip r:embed="rId4">
            <a:extLst/>
          </a:blip>
          <a:stretch>
            <a:fillRect/>
          </a:stretch>
        </p:blipFill>
        <p:spPr>
          <a:xfrm>
            <a:off x="2590800" y="3810000"/>
            <a:ext cx="4495800" cy="2686050"/>
          </a:xfrm>
          <a:prstGeom prst="rect">
            <a:avLst/>
          </a:prstGeom>
          <a:ln w="12700">
            <a:miter lim="400000"/>
          </a:ln>
        </p:spPr>
      </p:pic>
      <p:sp>
        <p:nvSpPr>
          <p:cNvPr id="635" name="Microtubules"/>
          <p:cNvSpPr/>
          <p:nvPr/>
        </p:nvSpPr>
        <p:spPr>
          <a:xfrm>
            <a:off x="629582" y="2830222"/>
            <a:ext cx="1725336" cy="3752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lvl1pPr>
          </a:lstStyle>
          <a:p>
            <a:pPr>
              <a:defRPr b="0"/>
            </a:pPr>
            <a:r>
              <a:rPr b="1"/>
              <a:t>Microtubules</a:t>
            </a:r>
          </a:p>
        </p:txBody>
      </p:sp>
      <p:sp>
        <p:nvSpPr>
          <p:cNvPr id="636" name="Actin"/>
          <p:cNvSpPr/>
          <p:nvPr/>
        </p:nvSpPr>
        <p:spPr>
          <a:xfrm>
            <a:off x="1102360" y="4800600"/>
            <a:ext cx="779781" cy="3752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a:lvl1pPr>
          </a:lstStyle>
          <a:p>
            <a:pPr>
              <a:defRPr b="0"/>
            </a:pPr>
            <a:r>
              <a:rPr b="1"/>
              <a:t>Actin</a:t>
            </a:r>
          </a:p>
        </p:txBody>
      </p:sp>
      <p:sp>
        <p:nvSpPr>
          <p:cNvPr id="63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1" name="Monomer-binding Proteins"/>
          <p:cNvSpPr/>
          <p:nvPr/>
        </p:nvSpPr>
        <p:spPr>
          <a:xfrm>
            <a:off x="334962" y="203199"/>
            <a:ext cx="8474076" cy="3752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a:lvl1pPr>
          </a:lstStyle>
          <a:p>
            <a:pPr/>
            <a:r>
              <a:t>Monomer-binding Proteins</a:t>
            </a:r>
          </a:p>
        </p:txBody>
      </p:sp>
      <p:pic>
        <p:nvPicPr>
          <p:cNvPr id="642" name="1" descr="1"/>
          <p:cNvPicPr>
            <a:picLocks noChangeAspect="1"/>
          </p:cNvPicPr>
          <p:nvPr/>
        </p:nvPicPr>
        <p:blipFill>
          <a:blip r:embed="rId3">
            <a:extLst/>
          </a:blip>
          <a:srcRect l="7521" t="0" r="0" b="13145"/>
          <a:stretch>
            <a:fillRect/>
          </a:stretch>
        </p:blipFill>
        <p:spPr>
          <a:xfrm>
            <a:off x="1920279" y="2975270"/>
            <a:ext cx="5303303" cy="3562056"/>
          </a:xfrm>
          <a:prstGeom prst="rect">
            <a:avLst/>
          </a:prstGeom>
          <a:ln w="12700">
            <a:miter lim="400000"/>
          </a:ln>
        </p:spPr>
      </p:pic>
      <p:sp>
        <p:nvSpPr>
          <p:cNvPr id="64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44" name="Actin: Thymosin/Profilin…"/>
          <p:cNvSpPr/>
          <p:nvPr/>
        </p:nvSpPr>
        <p:spPr>
          <a:xfrm>
            <a:off x="334962" y="698499"/>
            <a:ext cx="8474076" cy="20414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l">
              <a:defRPr b="1"/>
            </a:pPr>
            <a:r>
              <a:t>Actin: </a:t>
            </a:r>
            <a:r>
              <a:t>Thymosin/Profilin</a:t>
            </a:r>
          </a:p>
          <a:p>
            <a:pPr algn="l"/>
          </a:p>
          <a:p>
            <a:pPr algn="l"/>
            <a:r>
              <a:rPr sz="1800"/>
              <a:t>In cells, ~50% of actin in filament, 50% (50-200 </a:t>
            </a:r>
            <a:r>
              <a:rPr sz="1800">
                <a:latin typeface="Symbol"/>
                <a:ea typeface="Symbol"/>
                <a:cs typeface="Symbol"/>
                <a:sym typeface="Symbol"/>
              </a:rPr>
              <a:t>m</a:t>
            </a:r>
            <a:r>
              <a:rPr sz="1800"/>
              <a:t>M) unpolymerized, but Cc ATP-actin &lt;1 </a:t>
            </a:r>
            <a:r>
              <a:rPr sz="1800">
                <a:latin typeface="Symbol"/>
                <a:ea typeface="Symbol"/>
                <a:cs typeface="Symbol"/>
                <a:sym typeface="Symbol"/>
              </a:rPr>
              <a:t>m</a:t>
            </a:r>
            <a:r>
              <a:rPr sz="1800"/>
              <a:t>M). Other proteins bind and sequester actin monomers.</a:t>
            </a:r>
          </a:p>
          <a:p>
            <a:pPr algn="l">
              <a:defRPr sz="1800">
                <a:solidFill>
                  <a:srgbClr val="FF0000"/>
                </a:solidFill>
              </a:defRPr>
            </a:pPr>
          </a:p>
          <a:p>
            <a:pPr algn="l"/>
            <a:r>
              <a:rPr b="1" sz="1800"/>
              <a:t>Thymosin</a:t>
            </a:r>
            <a:r>
              <a:rPr sz="1800"/>
              <a:t>: blocks polymerization of G-actin at either + or - end</a:t>
            </a:r>
          </a:p>
          <a:p>
            <a:pPr algn="l"/>
            <a:r>
              <a:rPr b="1" sz="1800"/>
              <a:t>Profilin</a:t>
            </a:r>
            <a:r>
              <a:rPr sz="1800"/>
              <a:t>: Binds + end of G-actin and promote polymerization at + end only</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8" name="Microtubules: Stathmin…"/>
          <p:cNvSpPr/>
          <p:nvPr/>
        </p:nvSpPr>
        <p:spPr>
          <a:xfrm>
            <a:off x="461962" y="901700"/>
            <a:ext cx="8474076" cy="14682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l"/>
            <a:r>
              <a:t>Microtubules: </a:t>
            </a:r>
            <a:r>
              <a:rPr b="1"/>
              <a:t>Stathmin</a:t>
            </a:r>
          </a:p>
          <a:p>
            <a:pPr algn="l"/>
          </a:p>
          <a:p>
            <a:pPr algn="l"/>
            <a:r>
              <a:rPr sz="1800"/>
              <a:t>Same principle as thymosin for actin. Binds two tubulin dimers and slows down polymerization rate. Leads to increased frequency of catastrophe because GTP hydrolysis “catches up” with end.</a:t>
            </a:r>
          </a:p>
        </p:txBody>
      </p:sp>
      <p:pic>
        <p:nvPicPr>
          <p:cNvPr id="649" name="1" descr="1"/>
          <p:cNvPicPr>
            <a:picLocks noChangeAspect="1"/>
          </p:cNvPicPr>
          <p:nvPr/>
        </p:nvPicPr>
        <p:blipFill>
          <a:blip r:embed="rId3">
            <a:extLst/>
          </a:blip>
          <a:stretch>
            <a:fillRect/>
          </a:stretch>
        </p:blipFill>
        <p:spPr>
          <a:xfrm rot="16266747">
            <a:off x="3930650" y="118180"/>
            <a:ext cx="1536700" cy="8521701"/>
          </a:xfrm>
          <a:prstGeom prst="rect">
            <a:avLst/>
          </a:prstGeom>
          <a:ln w="12700">
            <a:miter lim="400000"/>
          </a:ln>
        </p:spPr>
      </p:pic>
      <p:sp>
        <p:nvSpPr>
          <p:cNvPr id="65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51" name="Monomer-binding Proteins"/>
          <p:cNvSpPr/>
          <p:nvPr/>
        </p:nvSpPr>
        <p:spPr>
          <a:xfrm>
            <a:off x="334962" y="203199"/>
            <a:ext cx="8474076" cy="3752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a:lvl1pPr>
          </a:lstStyle>
          <a:p>
            <a:pPr/>
            <a:r>
              <a:t>Monomer-binding Proteins</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5" name="Gelsolins…"/>
          <p:cNvSpPr/>
          <p:nvPr/>
        </p:nvSpPr>
        <p:spPr>
          <a:xfrm>
            <a:off x="657225" y="584200"/>
            <a:ext cx="8474075" cy="30430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l"/>
            <a:r>
              <a:rPr b="1" sz="1800"/>
              <a:t>Gelsolins</a:t>
            </a:r>
          </a:p>
          <a:p>
            <a:pPr algn="l"/>
            <a:r>
              <a:rPr sz="1800"/>
              <a:t>-bind to side and barbed (+) end of filaments</a:t>
            </a:r>
          </a:p>
          <a:p>
            <a:pPr algn="l"/>
            <a:r>
              <a:rPr sz="1800"/>
              <a:t>-block association or dissociation of actin subunit</a:t>
            </a:r>
          </a:p>
          <a:p>
            <a:pPr algn="l"/>
          </a:p>
          <a:p>
            <a:pPr algn="l"/>
            <a:r>
              <a:rPr b="1" sz="1800"/>
              <a:t>Heterodimeric capping proteins (CapZ):</a:t>
            </a:r>
          </a:p>
          <a:p>
            <a:pPr algn="l"/>
            <a:r>
              <a:rPr sz="1800"/>
              <a:t>-Two subunits bind to barbed (+) end</a:t>
            </a:r>
          </a:p>
          <a:p>
            <a:pPr algn="l"/>
            <a:r>
              <a:rPr sz="1800"/>
              <a:t>-Also present on barbed (+) end of actin filaments in Z disk</a:t>
            </a:r>
            <a:endParaRPr b="1" sz="1800"/>
          </a:p>
          <a:p>
            <a:pPr algn="l"/>
            <a:endParaRPr b="1" sz="1800"/>
          </a:p>
          <a:p>
            <a:pPr algn="l"/>
            <a:r>
              <a:rPr b="1" sz="1800"/>
              <a:t>Tropomodulin:</a:t>
            </a:r>
          </a:p>
          <a:p>
            <a:pPr algn="l"/>
            <a:r>
              <a:rPr sz="1800"/>
              <a:t>-caps pointed (-) end of stable actin filaments in cooperation with tropomyosin</a:t>
            </a:r>
            <a:endParaRPr b="1" sz="1800"/>
          </a:p>
        </p:txBody>
      </p:sp>
      <p:pic>
        <p:nvPicPr>
          <p:cNvPr id="656" name="S9781416022558-033-f014" descr="S9781416022558-033-f014"/>
          <p:cNvPicPr>
            <a:picLocks noChangeAspect="1"/>
          </p:cNvPicPr>
          <p:nvPr/>
        </p:nvPicPr>
        <p:blipFill>
          <a:blip r:embed="rId3">
            <a:extLst/>
          </a:blip>
          <a:stretch>
            <a:fillRect/>
          </a:stretch>
        </p:blipFill>
        <p:spPr>
          <a:xfrm>
            <a:off x="1790700" y="4086225"/>
            <a:ext cx="5562600" cy="2365375"/>
          </a:xfrm>
          <a:prstGeom prst="rect">
            <a:avLst/>
          </a:prstGeom>
          <a:ln w="12700">
            <a:miter lim="400000"/>
          </a:ln>
        </p:spPr>
      </p:pic>
      <p:sp>
        <p:nvSpPr>
          <p:cNvPr id="65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58" name="End-binding Proteins - Actin"/>
          <p:cNvSpPr/>
          <p:nvPr/>
        </p:nvSpPr>
        <p:spPr>
          <a:xfrm>
            <a:off x="334962" y="203199"/>
            <a:ext cx="8474076" cy="3752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a:pPr>
            <a:r>
              <a:t>End</a:t>
            </a:r>
            <a:r>
              <a:t>-binding Proteins - Actin</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2" name="MAPs: microtubule-associated proteins…"/>
          <p:cNvSpPr/>
          <p:nvPr/>
        </p:nvSpPr>
        <p:spPr>
          <a:xfrm>
            <a:off x="682625" y="844134"/>
            <a:ext cx="5824141" cy="9094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l"/>
            <a:r>
              <a:t>MAPs: microtubule-associated proteins</a:t>
            </a:r>
          </a:p>
          <a:p>
            <a:pPr algn="l"/>
            <a:r>
              <a:rPr sz="1800"/>
              <a:t>Kinesin-13: promotes catastrophe</a:t>
            </a:r>
            <a:endParaRPr sz="1800"/>
          </a:p>
        </p:txBody>
      </p:sp>
      <p:pic>
        <p:nvPicPr>
          <p:cNvPr id="663" name="figure 16-44" descr="figure 16-44"/>
          <p:cNvPicPr>
            <a:picLocks noChangeAspect="1"/>
          </p:cNvPicPr>
          <p:nvPr/>
        </p:nvPicPr>
        <p:blipFill>
          <a:blip r:embed="rId3">
            <a:extLst/>
          </a:blip>
          <a:stretch>
            <a:fillRect/>
          </a:stretch>
        </p:blipFill>
        <p:spPr>
          <a:xfrm>
            <a:off x="1066800" y="1752600"/>
            <a:ext cx="6783389" cy="4027488"/>
          </a:xfrm>
          <a:prstGeom prst="rect">
            <a:avLst/>
          </a:prstGeom>
          <a:ln w="12700">
            <a:miter lim="400000"/>
          </a:ln>
        </p:spPr>
      </p:pic>
      <p:sp>
        <p:nvSpPr>
          <p:cNvPr id="66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65" name="End-binding Proteins - Microtubules"/>
          <p:cNvSpPr/>
          <p:nvPr/>
        </p:nvSpPr>
        <p:spPr>
          <a:xfrm>
            <a:off x="334962" y="203199"/>
            <a:ext cx="8474076" cy="3752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a:pPr>
            <a:r>
              <a:t>End</a:t>
            </a:r>
            <a:r>
              <a:t>-binding Proteins - Microtubules</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669" name="Plus-end tracking proteins (+TIPS): CLIP170 and EB1"/>
          <p:cNvSpPr/>
          <p:nvPr/>
        </p:nvSpPr>
        <p:spPr>
          <a:xfrm>
            <a:off x="327025" y="843969"/>
            <a:ext cx="6902947" cy="3752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a:defRPr>
                <a:solidFill>
                  <a:schemeClr val="accent3">
                    <a:lumOff val="44000"/>
                  </a:schemeClr>
                </a:solidFill>
              </a:defRPr>
            </a:lvl1pPr>
          </a:lstStyle>
          <a:p>
            <a:pPr/>
            <a:r>
              <a:t>Plus-end tracking proteins (+TIPS): CLIP170 and EB1</a:t>
            </a:r>
          </a:p>
        </p:txBody>
      </p:sp>
      <p:pic>
        <p:nvPicPr>
          <p:cNvPr id="670" name="1" descr="1"/>
          <p:cNvPicPr>
            <a:picLocks noChangeAspect="1"/>
          </p:cNvPicPr>
          <p:nvPr/>
        </p:nvPicPr>
        <p:blipFill>
          <a:blip r:embed="rId3">
            <a:extLst/>
          </a:blip>
          <a:stretch>
            <a:fillRect/>
          </a:stretch>
        </p:blipFill>
        <p:spPr>
          <a:xfrm>
            <a:off x="2044700" y="1752600"/>
            <a:ext cx="3198814" cy="4267200"/>
          </a:xfrm>
          <a:prstGeom prst="rect">
            <a:avLst/>
          </a:prstGeom>
          <a:ln w="12700">
            <a:miter lim="400000"/>
          </a:ln>
        </p:spPr>
      </p:pic>
      <p:sp>
        <p:nvSpPr>
          <p:cNvPr id="671" name="Deposition by…"/>
          <p:cNvSpPr/>
          <p:nvPr/>
        </p:nvSpPr>
        <p:spPr>
          <a:xfrm>
            <a:off x="303079" y="4445000"/>
            <a:ext cx="1663968" cy="6173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a:solidFill>
                  <a:schemeClr val="accent3">
                    <a:lumOff val="44000"/>
                  </a:schemeClr>
                </a:solidFill>
              </a:defRPr>
            </a:pPr>
            <a:r>
              <a:rPr sz="1800"/>
              <a:t>Deposition by </a:t>
            </a:r>
          </a:p>
          <a:p>
            <a:pPr>
              <a:defRPr>
                <a:solidFill>
                  <a:schemeClr val="accent3">
                    <a:lumOff val="44000"/>
                  </a:schemeClr>
                </a:solidFill>
              </a:defRPr>
            </a:pPr>
            <a:r>
              <a:rPr sz="1800"/>
              <a:t>motor proteins</a:t>
            </a:r>
          </a:p>
        </p:txBody>
      </p:sp>
      <p:pic>
        <p:nvPicPr>
          <p:cNvPr id="672" name="JCB200503028.V3Copy (Converted).mov" descr="JCB200503028.V3Copy (Converted).mov"/>
          <p:cNvPicPr>
            <a:picLocks noChangeAspect="0"/>
          </p:cNvPicPr>
          <p:nvPr>
            <a:videoFile r:link="rId4"/>
            <p:extLst>
              <p:ext uri="{DAA4B4D4-6D71-4841-9C94-3DE7FCFB9230}">
                <p14:media xmlns:p14="http://schemas.microsoft.com/office/powerpoint/2010/main" r:embed="rId5"/>
              </p:ext>
            </p:extLst>
          </p:nvPr>
        </p:nvPicPr>
        <p:blipFill>
          <a:blip r:embed="rId6">
            <a:extLst/>
          </a:blip>
          <a:stretch>
            <a:fillRect/>
          </a:stretch>
        </p:blipFill>
        <p:spPr>
          <a:xfrm>
            <a:off x="5486400" y="2372275"/>
            <a:ext cx="2217739" cy="894250"/>
          </a:xfrm>
          <a:prstGeom prst="rect">
            <a:avLst/>
          </a:prstGeom>
          <a:ln w="12700">
            <a:miter lim="400000"/>
          </a:ln>
        </p:spPr>
      </p:pic>
      <p:sp>
        <p:nvSpPr>
          <p:cNvPr id="673" name="EB1 - GFP"/>
          <p:cNvSpPr/>
          <p:nvPr/>
        </p:nvSpPr>
        <p:spPr>
          <a:xfrm>
            <a:off x="7895773" y="2482434"/>
            <a:ext cx="1127146" cy="313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a:solidFill>
                  <a:schemeClr val="accent3">
                    <a:lumOff val="44000"/>
                  </a:schemeClr>
                </a:solidFill>
              </a:defRPr>
            </a:lvl1pPr>
          </a:lstStyle>
          <a:p>
            <a:pPr>
              <a:defRPr sz="2000"/>
            </a:pPr>
            <a:r>
              <a:rPr sz="1600"/>
              <a:t>EB1 - GFP</a:t>
            </a:r>
          </a:p>
        </p:txBody>
      </p:sp>
      <p:pic>
        <p:nvPicPr>
          <p:cNvPr id="674" name="/Users/johncooper/Desktop/MFM Lectures/CSK Lecture/Didier/JCB_200707203_V6.mov" descr="/Users/johncooper/Desktop/MFM Lectures/CSK Lecture/Didier/JCB_200707203_V6.mov"/>
          <p:cNvPicPr>
            <a:picLocks noChangeAspect="0"/>
          </p:cNvPicPr>
          <p:nvPr>
            <a:videoFile r:link="rId7"/>
            <p:extLst>
              <p:ext uri="{DAA4B4D4-6D71-4841-9C94-3DE7FCFB9230}">
                <p14:media xmlns:p14="http://schemas.microsoft.com/office/powerpoint/2010/main" r:embed="rId8"/>
              </p:ext>
            </p:extLst>
          </p:nvPr>
        </p:nvPicPr>
        <p:blipFill>
          <a:blip r:embed="rId9">
            <a:extLst/>
          </a:blip>
          <a:stretch>
            <a:fillRect/>
          </a:stretch>
        </p:blipFill>
        <p:spPr>
          <a:xfrm>
            <a:off x="5486400" y="4419600"/>
            <a:ext cx="2209800" cy="1581150"/>
          </a:xfrm>
          <a:prstGeom prst="rect">
            <a:avLst/>
          </a:prstGeom>
          <a:ln w="12700">
            <a:miter lim="400000"/>
          </a:ln>
        </p:spPr>
      </p:pic>
      <p:sp>
        <p:nvSpPr>
          <p:cNvPr id="675" name="CLIP170 - GFP"/>
          <p:cNvSpPr/>
          <p:nvPr/>
        </p:nvSpPr>
        <p:spPr>
          <a:xfrm>
            <a:off x="7772400" y="4939178"/>
            <a:ext cx="1373892" cy="5419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600">
                <a:solidFill>
                  <a:schemeClr val="accent3">
                    <a:lumOff val="44000"/>
                  </a:schemeClr>
                </a:solidFill>
              </a:defRPr>
            </a:lvl1pPr>
          </a:lstStyle>
          <a:p>
            <a:pPr>
              <a:defRPr sz="2000"/>
            </a:pPr>
            <a:r>
              <a:rPr sz="1600"/>
              <a:t>CLIP170 - GFP</a:t>
            </a:r>
          </a:p>
        </p:txBody>
      </p:sp>
      <p:sp>
        <p:nvSpPr>
          <p:cNvPr id="676" name="Deposition by…"/>
          <p:cNvSpPr/>
          <p:nvPr/>
        </p:nvSpPr>
        <p:spPr>
          <a:xfrm>
            <a:off x="303079" y="2330450"/>
            <a:ext cx="1663968" cy="6173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a:solidFill>
                  <a:schemeClr val="accent3">
                    <a:lumOff val="44000"/>
                  </a:schemeClr>
                </a:solidFill>
              </a:defRPr>
            </a:pPr>
            <a:r>
              <a:rPr sz="1800"/>
              <a:t>Deposition by </a:t>
            </a:r>
          </a:p>
          <a:p>
            <a:pPr>
              <a:defRPr>
                <a:solidFill>
                  <a:schemeClr val="accent3">
                    <a:lumOff val="44000"/>
                  </a:schemeClr>
                </a:solidFill>
              </a:defRPr>
            </a:pPr>
            <a:r>
              <a:rPr sz="1800"/>
              <a:t>Treadmilling</a:t>
            </a:r>
          </a:p>
        </p:txBody>
      </p:sp>
      <p:sp>
        <p:nvSpPr>
          <p:cNvPr id="67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defRPr>
                <a:solidFill>
                  <a:schemeClr val="accent3">
                    <a:lumOff val="44000"/>
                  </a:schemeClr>
                </a:solidFill>
              </a:defRPr>
            </a:lvl1pPr>
          </a:lstStyle>
          <a:p>
            <a:pPr/>
            <a:fld id="{86CB4B4D-7CA3-9044-876B-883B54F8677D}" type="slidenum"/>
          </a:p>
        </p:txBody>
      </p:sp>
      <p:sp>
        <p:nvSpPr>
          <p:cNvPr id="678" name="End-binding Proteins - Microtubules"/>
          <p:cNvSpPr/>
          <p:nvPr/>
        </p:nvSpPr>
        <p:spPr>
          <a:xfrm>
            <a:off x="334962" y="203199"/>
            <a:ext cx="8474076" cy="3752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a:solidFill>
                  <a:schemeClr val="accent3">
                    <a:lumOff val="44000"/>
                  </a:schemeClr>
                </a:solidFill>
              </a:defRPr>
            </a:pPr>
            <a:r>
              <a:t>End</a:t>
            </a:r>
            <a:r>
              <a:t>-binding Proteins - Microtubules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833333" fill="hold"/>
                                        <p:tgtEl>
                                          <p:spTgt spid="672"/>
                                        </p:tgtEl>
                                      </p:cBhvr>
                                    </p:cmd>
                                  </p:childTnLst>
                                </p:cTn>
                              </p:par>
                            </p:childTnLst>
                          </p:cTn>
                        </p:par>
                        <p:par>
                          <p:cTn id="7" fill="hold">
                            <p:stCondLst>
                              <p:cond delay="2833333"/>
                            </p:stCondLst>
                            <p:childTnLst>
                              <p:par>
                                <p:cTn id="8" presetClass="mediacall" nodeType="afterEffect" presetSubtype="0" presetID="1" grpId="2" fill="hold">
                                  <p:stCondLst>
                                    <p:cond delay="0"/>
                                  </p:stCondLst>
                                  <p:childTnLst>
                                    <p:cmd type="call" cmd="playFrom(0.0)">
                                      <p:cBhvr>
                                        <p:cTn id="9" dur="4166666" fill="hold"/>
                                        <p:tgtEl>
                                          <p:spTgt spid="67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50000">
                <p:cTn id="10" fill="hold" display="0">
                  <p:stCondLst>
                    <p:cond delay="indefinite"/>
                  </p:stCondLst>
                </p:cTn>
                <p:tgtEl>
                  <p:spTgt spid="674"/>
                </p:tgtEl>
              </p:cMediaNode>
            </p:video>
            <p:video fullScrn="0">
              <p:cMediaNode mute="0" showWhenStopped="1" numSld="1" vol="100000">
                <p:cTn id="11" fill="hold" display="0">
                  <p:stCondLst>
                    <p:cond delay="indefinite"/>
                  </p:stCondLst>
                </p:cTn>
                <p:tgtEl>
                  <p:spTgt spid="672"/>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2" name="Tau and MAP2 (neurons, brain)…"/>
          <p:cNvSpPr/>
          <p:nvPr/>
        </p:nvSpPr>
        <p:spPr>
          <a:xfrm>
            <a:off x="555625" y="609600"/>
            <a:ext cx="8474075" cy="667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l"/>
            <a:r>
              <a:t>Tau and MAP2 (neurons, brain)</a:t>
            </a:r>
          </a:p>
          <a:p>
            <a:pPr algn="l"/>
            <a:r>
              <a:t>XMAP (ubiquitous)</a:t>
            </a:r>
          </a:p>
        </p:txBody>
      </p:sp>
      <p:pic>
        <p:nvPicPr>
          <p:cNvPr id="683" name="figure 16-40" descr="figure 16-40"/>
          <p:cNvPicPr>
            <a:picLocks noChangeAspect="1"/>
          </p:cNvPicPr>
          <p:nvPr/>
        </p:nvPicPr>
        <p:blipFill>
          <a:blip r:embed="rId3">
            <a:extLst/>
          </a:blip>
          <a:stretch>
            <a:fillRect/>
          </a:stretch>
        </p:blipFill>
        <p:spPr>
          <a:xfrm rot="16200000">
            <a:off x="1387475" y="4098925"/>
            <a:ext cx="1949450" cy="3200400"/>
          </a:xfrm>
          <a:prstGeom prst="rect">
            <a:avLst/>
          </a:prstGeom>
          <a:ln w="12700">
            <a:miter lim="400000"/>
          </a:ln>
        </p:spPr>
      </p:pic>
      <p:pic>
        <p:nvPicPr>
          <p:cNvPr id="684" name="figure 16-41" descr="figure 16-41"/>
          <p:cNvPicPr>
            <a:picLocks noChangeAspect="1"/>
          </p:cNvPicPr>
          <p:nvPr/>
        </p:nvPicPr>
        <p:blipFill>
          <a:blip r:embed="rId4">
            <a:extLst/>
          </a:blip>
          <a:stretch>
            <a:fillRect/>
          </a:stretch>
        </p:blipFill>
        <p:spPr>
          <a:xfrm>
            <a:off x="4648200" y="1600200"/>
            <a:ext cx="3568700" cy="2917825"/>
          </a:xfrm>
          <a:prstGeom prst="rect">
            <a:avLst/>
          </a:prstGeom>
          <a:ln w="12700">
            <a:miter lim="400000"/>
          </a:ln>
        </p:spPr>
      </p:pic>
      <p:pic>
        <p:nvPicPr>
          <p:cNvPr id="685" name="S9781416022558-034-f010" descr="S9781416022558-034-f010"/>
          <p:cNvPicPr>
            <a:picLocks noChangeAspect="1"/>
          </p:cNvPicPr>
          <p:nvPr/>
        </p:nvPicPr>
        <p:blipFill>
          <a:blip r:embed="rId5">
            <a:extLst/>
          </a:blip>
          <a:stretch>
            <a:fillRect/>
          </a:stretch>
        </p:blipFill>
        <p:spPr>
          <a:xfrm>
            <a:off x="762000" y="1676400"/>
            <a:ext cx="3657600" cy="2830514"/>
          </a:xfrm>
          <a:prstGeom prst="rect">
            <a:avLst/>
          </a:prstGeom>
          <a:ln w="12700">
            <a:miter lim="400000"/>
          </a:ln>
        </p:spPr>
      </p:pic>
      <p:sp>
        <p:nvSpPr>
          <p:cNvPr id="686" name="Line"/>
          <p:cNvSpPr/>
          <p:nvPr/>
        </p:nvSpPr>
        <p:spPr>
          <a:xfrm flipV="1">
            <a:off x="2667000" y="5638799"/>
            <a:ext cx="609601" cy="228602"/>
          </a:xfrm>
          <a:prstGeom prst="line">
            <a:avLst/>
          </a:prstGeom>
          <a:ln>
            <a:solidFill>
              <a:srgbClr val="FBFC2C"/>
            </a:solidFill>
          </a:ln>
        </p:spPr>
        <p:txBody>
          <a:bodyPr lIns="45719" rIns="45719"/>
          <a:lstStyle/>
          <a:p>
            <a:pPr marL="0" marR="0" algn="l" defTabSz="457200">
              <a:defRPr sz="1200">
                <a:uFillTx/>
                <a:latin typeface="+mj-lt"/>
                <a:ea typeface="+mj-ea"/>
                <a:cs typeface="+mj-cs"/>
                <a:sym typeface="Helvetica"/>
              </a:defRPr>
            </a:pPr>
          </a:p>
        </p:txBody>
      </p:sp>
      <p:sp>
        <p:nvSpPr>
          <p:cNvPr id="687" name="Line"/>
          <p:cNvSpPr/>
          <p:nvPr/>
        </p:nvSpPr>
        <p:spPr>
          <a:xfrm flipV="1">
            <a:off x="1524000" y="5638799"/>
            <a:ext cx="1752600" cy="76202"/>
          </a:xfrm>
          <a:prstGeom prst="line">
            <a:avLst/>
          </a:prstGeom>
          <a:ln>
            <a:solidFill>
              <a:srgbClr val="FBFC2C"/>
            </a:solidFill>
          </a:ln>
        </p:spPr>
        <p:txBody>
          <a:bodyPr lIns="45719" rIns="45719"/>
          <a:lstStyle/>
          <a:p>
            <a:pPr marL="0" marR="0" algn="l" defTabSz="457200">
              <a:defRPr sz="1200">
                <a:uFillTx/>
                <a:latin typeface="+mj-lt"/>
                <a:ea typeface="+mj-ea"/>
                <a:cs typeface="+mj-cs"/>
                <a:sym typeface="Helvetica"/>
              </a:defRPr>
            </a:pPr>
          </a:p>
        </p:txBody>
      </p:sp>
      <p:sp>
        <p:nvSpPr>
          <p:cNvPr id="688" name="Line"/>
          <p:cNvSpPr/>
          <p:nvPr/>
        </p:nvSpPr>
        <p:spPr>
          <a:xfrm>
            <a:off x="3276600" y="5638800"/>
            <a:ext cx="381000" cy="0"/>
          </a:xfrm>
          <a:prstGeom prst="line">
            <a:avLst/>
          </a:prstGeom>
          <a:ln>
            <a:solidFill>
              <a:srgbClr val="FBFC2C"/>
            </a:solidFill>
          </a:ln>
        </p:spPr>
        <p:txBody>
          <a:bodyPr lIns="45719" rIns="45719"/>
          <a:lstStyle/>
          <a:p>
            <a:pPr marL="0" marR="0" algn="l" defTabSz="457200">
              <a:defRPr sz="1200">
                <a:uFillTx/>
                <a:latin typeface="+mj-lt"/>
                <a:ea typeface="+mj-ea"/>
                <a:cs typeface="+mj-cs"/>
                <a:sym typeface="Helvetica"/>
              </a:defRPr>
            </a:pPr>
          </a:p>
        </p:txBody>
      </p:sp>
      <p:sp>
        <p:nvSpPr>
          <p:cNvPr id="689" name="MAP2"/>
          <p:cNvSpPr/>
          <p:nvPr/>
        </p:nvSpPr>
        <p:spPr>
          <a:xfrm>
            <a:off x="5063408" y="5141622"/>
            <a:ext cx="845984" cy="384756"/>
          </a:xfrm>
          <a:prstGeom prst="rect">
            <a:avLst/>
          </a:prstGeom>
          <a:ln>
            <a:solidFill>
              <a:srgbClr val="000000"/>
            </a:solidFill>
            <a:miter/>
          </a:ln>
          <a:extLst>
            <a:ext uri="{C572A759-6A51-4108-AA02-DFA0A04FC94B}">
              <ma14:wrappingTextBoxFlag xmlns:ma14="http://schemas.microsoft.com/office/mac/drawingml/2011/main" val="1"/>
            </a:ext>
          </a:extLst>
        </p:spPr>
        <p:txBody>
          <a:bodyPr wrap="none" lIns="45719" rIns="45719">
            <a:spAutoFit/>
          </a:bodyPr>
          <a:lstStyle/>
          <a:p>
            <a:pPr/>
            <a:r>
              <a:t>MAP2</a:t>
            </a:r>
          </a:p>
        </p:txBody>
      </p:sp>
      <p:sp>
        <p:nvSpPr>
          <p:cNvPr id="690" name="Tau"/>
          <p:cNvSpPr/>
          <p:nvPr/>
        </p:nvSpPr>
        <p:spPr>
          <a:xfrm>
            <a:off x="7015162" y="5446422"/>
            <a:ext cx="563832" cy="384756"/>
          </a:xfrm>
          <a:prstGeom prst="rect">
            <a:avLst/>
          </a:prstGeom>
          <a:ln>
            <a:solidFill>
              <a:srgbClr val="000000"/>
            </a:solidFill>
            <a:miter/>
          </a:ln>
          <a:extLst>
            <a:ext uri="{C572A759-6A51-4108-AA02-DFA0A04FC94B}">
              <ma14:wrappingTextBoxFlag xmlns:ma14="http://schemas.microsoft.com/office/mac/drawingml/2011/main" val="1"/>
            </a:ext>
          </a:extLst>
        </p:spPr>
        <p:txBody>
          <a:bodyPr wrap="none" lIns="45719" rIns="45719">
            <a:spAutoFit/>
          </a:bodyPr>
          <a:lstStyle/>
          <a:p>
            <a:pPr/>
            <a:r>
              <a:t>Tau</a:t>
            </a:r>
          </a:p>
        </p:txBody>
      </p:sp>
      <p:sp>
        <p:nvSpPr>
          <p:cNvPr id="691" name="Line"/>
          <p:cNvSpPr/>
          <p:nvPr/>
        </p:nvSpPr>
        <p:spPr>
          <a:xfrm>
            <a:off x="2286000" y="5334000"/>
            <a:ext cx="2590800" cy="0"/>
          </a:xfrm>
          <a:prstGeom prst="line">
            <a:avLst/>
          </a:prstGeom>
          <a:ln>
            <a:solidFill>
              <a:srgbClr val="FBFC2C"/>
            </a:solidFill>
          </a:ln>
        </p:spPr>
        <p:txBody>
          <a:bodyPr lIns="45719" rIns="45719"/>
          <a:lstStyle/>
          <a:p>
            <a:pPr marL="0" marR="0" algn="l" defTabSz="457200">
              <a:defRPr sz="1200">
                <a:uFillTx/>
                <a:latin typeface="+mj-lt"/>
                <a:ea typeface="+mj-ea"/>
                <a:cs typeface="+mj-cs"/>
                <a:sym typeface="Helvetica"/>
              </a:defRPr>
            </a:pPr>
          </a:p>
        </p:txBody>
      </p:sp>
      <p:sp>
        <p:nvSpPr>
          <p:cNvPr id="692" name="Line"/>
          <p:cNvSpPr/>
          <p:nvPr/>
        </p:nvSpPr>
        <p:spPr>
          <a:xfrm>
            <a:off x="3657600" y="5334000"/>
            <a:ext cx="1295400" cy="0"/>
          </a:xfrm>
          <a:prstGeom prst="line">
            <a:avLst/>
          </a:prstGeom>
          <a:ln w="50800">
            <a:solidFill>
              <a:srgbClr val="000000"/>
            </a:solidFill>
            <a:tailEnd type="triangle"/>
          </a:ln>
        </p:spPr>
        <p:txBody>
          <a:bodyPr lIns="45719" rIns="45719"/>
          <a:lstStyle/>
          <a:p>
            <a:pPr marL="0" marR="0" algn="l" defTabSz="457200">
              <a:defRPr sz="1200">
                <a:uFillTx/>
                <a:latin typeface="+mj-lt"/>
                <a:ea typeface="+mj-ea"/>
                <a:cs typeface="+mj-cs"/>
                <a:sym typeface="Helvetica"/>
              </a:defRPr>
            </a:pPr>
          </a:p>
        </p:txBody>
      </p:sp>
      <p:sp>
        <p:nvSpPr>
          <p:cNvPr id="693" name="Line"/>
          <p:cNvSpPr/>
          <p:nvPr/>
        </p:nvSpPr>
        <p:spPr>
          <a:xfrm>
            <a:off x="3657600" y="5638800"/>
            <a:ext cx="3200400" cy="0"/>
          </a:xfrm>
          <a:prstGeom prst="line">
            <a:avLst/>
          </a:prstGeom>
          <a:ln w="50800">
            <a:solidFill>
              <a:srgbClr val="000000"/>
            </a:solidFill>
            <a:tailEnd type="triangle"/>
          </a:ln>
        </p:spPr>
        <p:txBody>
          <a:bodyPr lIns="45719" rIns="45719"/>
          <a:lstStyle/>
          <a:p>
            <a:pPr marL="0" marR="0" algn="l" defTabSz="457200">
              <a:defRPr sz="1200">
                <a:uFillTx/>
                <a:latin typeface="+mj-lt"/>
                <a:ea typeface="+mj-ea"/>
                <a:cs typeface="+mj-cs"/>
                <a:sym typeface="Helvetica"/>
              </a:defRPr>
            </a:pPr>
          </a:p>
        </p:txBody>
      </p:sp>
      <p:sp>
        <p:nvSpPr>
          <p:cNvPr id="694" name="Line"/>
          <p:cNvSpPr/>
          <p:nvPr/>
        </p:nvSpPr>
        <p:spPr>
          <a:xfrm flipV="1">
            <a:off x="5486400" y="4343400"/>
            <a:ext cx="0" cy="762000"/>
          </a:xfrm>
          <a:prstGeom prst="line">
            <a:avLst/>
          </a:prstGeom>
          <a:ln w="50800">
            <a:solidFill>
              <a:srgbClr val="000000"/>
            </a:solidFill>
            <a:tailEnd type="triangle"/>
          </a:ln>
        </p:spPr>
        <p:txBody>
          <a:bodyPr lIns="45719" rIns="45719"/>
          <a:lstStyle/>
          <a:p>
            <a:pPr marL="0" marR="0" algn="l" defTabSz="457200">
              <a:defRPr sz="1200">
                <a:uFillTx/>
                <a:latin typeface="+mj-lt"/>
                <a:ea typeface="+mj-ea"/>
                <a:cs typeface="+mj-cs"/>
                <a:sym typeface="Helvetica"/>
              </a:defRPr>
            </a:pPr>
          </a:p>
        </p:txBody>
      </p:sp>
      <p:sp>
        <p:nvSpPr>
          <p:cNvPr id="695" name="Line"/>
          <p:cNvSpPr/>
          <p:nvPr/>
        </p:nvSpPr>
        <p:spPr>
          <a:xfrm flipV="1">
            <a:off x="7315200" y="4343400"/>
            <a:ext cx="0" cy="1066800"/>
          </a:xfrm>
          <a:prstGeom prst="line">
            <a:avLst/>
          </a:prstGeom>
          <a:ln w="50800">
            <a:solidFill>
              <a:srgbClr val="000000"/>
            </a:solidFill>
            <a:tailEnd type="triangle"/>
          </a:ln>
        </p:spPr>
        <p:txBody>
          <a:bodyPr lIns="45719" rIns="45719"/>
          <a:lstStyle/>
          <a:p>
            <a:pPr marL="0" marR="0" algn="l" defTabSz="457200">
              <a:defRPr sz="1200">
                <a:uFillTx/>
                <a:latin typeface="+mj-lt"/>
                <a:ea typeface="+mj-ea"/>
                <a:cs typeface="+mj-cs"/>
                <a:sym typeface="Helvetica"/>
              </a:defRPr>
            </a:pPr>
          </a:p>
        </p:txBody>
      </p:sp>
      <p:sp>
        <p:nvSpPr>
          <p:cNvPr id="69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97" name="Side-binding Proteins - Microtubules"/>
          <p:cNvSpPr/>
          <p:nvPr/>
        </p:nvSpPr>
        <p:spPr>
          <a:xfrm>
            <a:off x="334962" y="152399"/>
            <a:ext cx="8474076" cy="3752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a:pPr>
            <a:r>
              <a:t>Side</a:t>
            </a:r>
            <a:r>
              <a:t>-binding Proteins - Microtubules</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1" name="Tau and Alzheimer Disease (AD)"/>
          <p:cNvSpPr/>
          <p:nvPr/>
        </p:nvSpPr>
        <p:spPr>
          <a:xfrm>
            <a:off x="479425" y="292099"/>
            <a:ext cx="8474075" cy="3752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a:lvl1pPr>
          </a:lstStyle>
          <a:p>
            <a:pPr/>
            <a:r>
              <a:t>Tau and Alzheimer Disease (AD) </a:t>
            </a:r>
          </a:p>
        </p:txBody>
      </p:sp>
      <p:pic>
        <p:nvPicPr>
          <p:cNvPr id="702" name="S9781416022558-034-f013" descr="S9781416022558-034-f013"/>
          <p:cNvPicPr>
            <a:picLocks noChangeAspect="1"/>
          </p:cNvPicPr>
          <p:nvPr/>
        </p:nvPicPr>
        <p:blipFill>
          <a:blip r:embed="rId3">
            <a:extLst/>
          </a:blip>
          <a:stretch>
            <a:fillRect/>
          </a:stretch>
        </p:blipFill>
        <p:spPr>
          <a:xfrm>
            <a:off x="2438400" y="2819400"/>
            <a:ext cx="4267200" cy="3733800"/>
          </a:xfrm>
          <a:prstGeom prst="rect">
            <a:avLst/>
          </a:prstGeom>
          <a:ln w="12700">
            <a:miter lim="400000"/>
          </a:ln>
        </p:spPr>
      </p:pic>
      <p:sp>
        <p:nvSpPr>
          <p:cNvPr id="70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04" name="Tau forms intracellular paired helical filaments. Aggregate into neurofibrillary “tangles.” Tangle number correlates with disease severity.…"/>
          <p:cNvSpPr/>
          <p:nvPr/>
        </p:nvSpPr>
        <p:spPr>
          <a:xfrm>
            <a:off x="479425" y="761999"/>
            <a:ext cx="8474075" cy="16841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l"/>
            <a:r>
              <a:rPr sz="1800"/>
              <a:t>Tau forms intracellular paired helical filaments. Aggregate into neurofibrillary “tangles.” Tangle number correlates with disease severity.</a:t>
            </a:r>
          </a:p>
          <a:p>
            <a:pPr algn="l"/>
            <a:endParaRPr sz="1800"/>
          </a:p>
          <a:p>
            <a:pPr algn="l"/>
            <a:r>
              <a:rPr sz="1800"/>
              <a:t>Tau mutations: associated with rare cases of dementia.</a:t>
            </a:r>
            <a:endParaRPr sz="1800"/>
          </a:p>
          <a:p>
            <a:pPr algn="l"/>
            <a:r>
              <a:rPr sz="1800"/>
              <a:t>Tau phosphorylation dissociates tau from Microtubules. Hyperphosphorylated tau then proteolytically fragmented and aggregates.</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08" name="figure 16-78a" descr="figure 16-78a"/>
          <p:cNvPicPr>
            <a:picLocks noChangeAspect="1"/>
          </p:cNvPicPr>
          <p:nvPr/>
        </p:nvPicPr>
        <p:blipFill>
          <a:blip r:embed="rId3">
            <a:extLst/>
          </a:blip>
          <a:stretch>
            <a:fillRect/>
          </a:stretch>
        </p:blipFill>
        <p:spPr>
          <a:xfrm>
            <a:off x="2209800" y="1651000"/>
            <a:ext cx="4648200" cy="2035175"/>
          </a:xfrm>
          <a:prstGeom prst="rect">
            <a:avLst/>
          </a:prstGeom>
          <a:ln w="12700">
            <a:miter lim="400000"/>
          </a:ln>
        </p:spPr>
      </p:pic>
      <p:sp>
        <p:nvSpPr>
          <p:cNvPr id="709" name="Tropomyosin (muscle and non-muscle)…"/>
          <p:cNvSpPr/>
          <p:nvPr/>
        </p:nvSpPr>
        <p:spPr>
          <a:xfrm>
            <a:off x="511140" y="833022"/>
            <a:ext cx="5455936" cy="6427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l"/>
            <a:r>
              <a:rPr b="1"/>
              <a:t>Tropomyosin (muscle and non-muscle)</a:t>
            </a:r>
          </a:p>
          <a:p>
            <a:pPr algn="l"/>
            <a:r>
              <a:rPr sz="1800"/>
              <a:t>Increase tensile strength of actin - stronger filaments</a:t>
            </a:r>
          </a:p>
        </p:txBody>
      </p:sp>
      <p:pic>
        <p:nvPicPr>
          <p:cNvPr id="710" name="figure 16-42" descr="figure 16-42"/>
          <p:cNvPicPr>
            <a:picLocks noChangeAspect="1"/>
          </p:cNvPicPr>
          <p:nvPr/>
        </p:nvPicPr>
        <p:blipFill>
          <a:blip r:embed="rId4">
            <a:extLst/>
          </a:blip>
          <a:stretch>
            <a:fillRect/>
          </a:stretch>
        </p:blipFill>
        <p:spPr>
          <a:xfrm>
            <a:off x="2057400" y="4676775"/>
            <a:ext cx="4572000" cy="1789114"/>
          </a:xfrm>
          <a:prstGeom prst="rect">
            <a:avLst/>
          </a:prstGeom>
          <a:ln w="12700">
            <a:miter lim="400000"/>
          </a:ln>
        </p:spPr>
      </p:pic>
      <p:sp>
        <p:nvSpPr>
          <p:cNvPr id="711" name="Cofilin…"/>
          <p:cNvSpPr/>
          <p:nvPr/>
        </p:nvSpPr>
        <p:spPr>
          <a:xfrm>
            <a:off x="472903" y="3728622"/>
            <a:ext cx="5684425" cy="6427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l"/>
            <a:r>
              <a:rPr b="1"/>
              <a:t>Cofilin</a:t>
            </a:r>
            <a:endParaRPr sz="1800"/>
          </a:p>
          <a:p>
            <a:pPr algn="l"/>
            <a:r>
              <a:rPr sz="1800"/>
              <a:t>Increase twisting of protofilaments - promotes severing</a:t>
            </a:r>
          </a:p>
        </p:txBody>
      </p:sp>
      <p:sp>
        <p:nvSpPr>
          <p:cNvPr id="71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13" name="Side-binding Proteins for Actin Filaments"/>
          <p:cNvSpPr/>
          <p:nvPr/>
        </p:nvSpPr>
        <p:spPr>
          <a:xfrm>
            <a:off x="334962" y="203199"/>
            <a:ext cx="8474076" cy="47433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2600"/>
            </a:pPr>
            <a:r>
              <a:t>Side</a:t>
            </a:r>
            <a:r>
              <a:t>-binding Proteins for Actin Filaments</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 name="Movies and Videos Online"/>
          <p:cNvSpPr txBox="1"/>
          <p:nvPr>
            <p:ph type="title"/>
          </p:nvPr>
        </p:nvSpPr>
        <p:spPr>
          <a:xfrm>
            <a:off x="685800" y="76200"/>
            <a:ext cx="7772400" cy="1600200"/>
          </a:xfrm>
          <a:prstGeom prst="rect">
            <a:avLst/>
          </a:prstGeom>
        </p:spPr>
        <p:txBody>
          <a:bodyPr/>
          <a:lstStyle/>
          <a:p>
            <a:pPr/>
            <a:r>
              <a:t>Movies and Videos Online</a:t>
            </a:r>
          </a:p>
        </p:txBody>
      </p:sp>
      <p:sp>
        <p:nvSpPr>
          <p:cNvPr id="14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5" name="Nikon Microscope Company…"/>
          <p:cNvSpPr txBox="1"/>
          <p:nvPr/>
        </p:nvSpPr>
        <p:spPr>
          <a:xfrm>
            <a:off x="914400" y="1590166"/>
            <a:ext cx="7772400" cy="4510535"/>
          </a:xfrm>
          <a:prstGeom prst="rect">
            <a:avLst/>
          </a:prstGeom>
          <a:ln w="12700">
            <a:miter lim="400000"/>
          </a:ln>
          <a:effectLst>
            <a:outerShdw sx="100000" sy="100000" kx="0" ky="0" algn="b" rotWithShape="0" blurRad="50800" dist="25399" dir="2700000">
              <a:schemeClr val="accent3">
                <a:lumOff val="44000"/>
              </a:schemeClr>
            </a:outerShdw>
          </a:effectLst>
          <a:extLst>
            <a:ext uri="{C572A759-6A51-4108-AA02-DFA0A04FC94B}">
              <ma14:wrappingTextBoxFlag xmlns:ma14="http://schemas.microsoft.com/office/mac/drawingml/2011/main" val="1"/>
            </a:ext>
          </a:extLst>
        </p:spPr>
        <p:txBody>
          <a:bodyPr lIns="45719" rIns="45719"/>
          <a:lstStyle/>
          <a:p>
            <a:pPr marL="320842" marR="0" indent="-320842" algn="l">
              <a:spcBef>
                <a:spcPts val="700"/>
              </a:spcBef>
              <a:buSzPct val="100000"/>
              <a:buChar char="•"/>
              <a:defRPr sz="2200">
                <a:uFillTx/>
              </a:defRPr>
            </a:pPr>
            <a:r>
              <a:t>Nikon Microscope Company</a:t>
            </a:r>
          </a:p>
          <a:p>
            <a:pPr lvl="1" marL="701842" marR="0" indent="-320842" algn="l">
              <a:spcBef>
                <a:spcPts val="700"/>
              </a:spcBef>
              <a:buSzPct val="100000"/>
              <a:buChar char="•"/>
              <a:defRPr sz="2200">
                <a:uFillTx/>
              </a:defRPr>
            </a:pPr>
            <a:r>
              <a:t>http://www.microscopyu.com/galleries/</a:t>
            </a:r>
          </a:p>
          <a:p>
            <a:pPr lvl="2" marL="1082842" marR="0" indent="-320842" algn="l">
              <a:spcBef>
                <a:spcPts val="700"/>
              </a:spcBef>
              <a:buSzPct val="100000"/>
              <a:buChar char="•"/>
              <a:defRPr sz="2200">
                <a:uFillTx/>
              </a:defRPr>
            </a:pPr>
            <a:r>
              <a:t>Swept Field Confocal Digital Video Gallery</a:t>
            </a:r>
          </a:p>
          <a:p>
            <a:pPr lvl="2" marL="1082842" marR="0" indent="-320842" algn="l">
              <a:spcBef>
                <a:spcPts val="700"/>
              </a:spcBef>
              <a:buSzPct val="100000"/>
              <a:buChar char="•"/>
              <a:defRPr sz="2200">
                <a:uFillTx/>
              </a:defRPr>
            </a:pPr>
            <a:r>
              <a:t>Live-Cell Imaging Cell Motility</a:t>
            </a:r>
          </a:p>
          <a:p>
            <a:pPr marL="320842" marR="0" indent="-320842" algn="l">
              <a:spcBef>
                <a:spcPts val="700"/>
              </a:spcBef>
              <a:buSzPct val="100000"/>
              <a:buChar char="•"/>
              <a:defRPr sz="2200">
                <a:uFillTx/>
              </a:defRPr>
            </a:pPr>
            <a:r>
              <a:t>Ted Salmon Lab at Chapel Hill</a:t>
            </a:r>
          </a:p>
          <a:p>
            <a:pPr lvl="1" marL="701842" marR="0" indent="-320842" algn="l">
              <a:spcBef>
                <a:spcPts val="700"/>
              </a:spcBef>
              <a:buSzPct val="100000"/>
              <a:buChar char="•"/>
              <a:defRPr sz="2200">
                <a:uFillTx/>
              </a:defRPr>
            </a:pPr>
            <a:r>
              <a:t>http://labs.bio.unc.edu/Salmon/salmonlabmovies.html</a:t>
            </a:r>
          </a:p>
          <a:p>
            <a:pPr marL="320842" marR="0" indent="-320842" algn="l">
              <a:spcBef>
                <a:spcPts val="700"/>
              </a:spcBef>
              <a:buSzPct val="100000"/>
              <a:buChar char="•"/>
              <a:defRPr sz="2200">
                <a:uFillTx/>
              </a:defRPr>
            </a:pPr>
            <a:r>
              <a:t>Am Soc for Cell Biology</a:t>
            </a:r>
          </a:p>
          <a:p>
            <a:pPr lvl="1" marL="701842" marR="0" indent="-320842" algn="l">
              <a:spcBef>
                <a:spcPts val="700"/>
              </a:spcBef>
              <a:buSzPct val="100000"/>
              <a:buChar char="•"/>
              <a:defRPr sz="2200">
                <a:uFillTx/>
              </a:defRPr>
            </a:pPr>
            <a:r>
              <a:t>Videos - News and Education, http://www.ibiology.org/</a:t>
            </a:r>
          </a:p>
          <a:p>
            <a:pPr lvl="1" marL="701842" marR="0" indent="-320842" algn="l">
              <a:spcBef>
                <a:spcPts val="700"/>
              </a:spcBef>
              <a:buSzPct val="100000"/>
              <a:buChar char="•"/>
              <a:defRPr sz="2200">
                <a:uFillTx/>
              </a:defRPr>
            </a:pPr>
            <a:r>
              <a:t>Webinars on Imaging - http://www.ascb.org/webinars/</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7" name="Actin Filament Severing Proteins: Gelsolin and Cofilin"/>
          <p:cNvSpPr/>
          <p:nvPr/>
        </p:nvSpPr>
        <p:spPr>
          <a:xfrm>
            <a:off x="334962" y="381000"/>
            <a:ext cx="8474076" cy="4370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400"/>
            </a:lvl1pPr>
          </a:lstStyle>
          <a:p>
            <a:pPr>
              <a:defRPr b="0"/>
            </a:pPr>
            <a:r>
              <a:rPr b="1"/>
              <a:t>Actin Filament Severing Proteins: Gelsolin and Cofilin</a:t>
            </a:r>
          </a:p>
        </p:txBody>
      </p:sp>
      <p:pic>
        <p:nvPicPr>
          <p:cNvPr id="718" name="S9781416022558-033-f015" descr="S9781416022558-033-f015"/>
          <p:cNvPicPr>
            <a:picLocks noChangeAspect="1"/>
          </p:cNvPicPr>
          <p:nvPr/>
        </p:nvPicPr>
        <p:blipFill>
          <a:blip r:embed="rId3">
            <a:extLst/>
          </a:blip>
          <a:stretch>
            <a:fillRect/>
          </a:stretch>
        </p:blipFill>
        <p:spPr>
          <a:xfrm>
            <a:off x="762000" y="1295400"/>
            <a:ext cx="7772400" cy="5256213"/>
          </a:xfrm>
          <a:prstGeom prst="rect">
            <a:avLst/>
          </a:prstGeom>
          <a:ln w="12700">
            <a:miter lim="400000"/>
          </a:ln>
        </p:spPr>
      </p:pic>
      <p:sp>
        <p:nvSpPr>
          <p:cNvPr id="719" name="Slide Number"/>
          <p:cNvSpPr txBox="1"/>
          <p:nvPr>
            <p:ph type="sldNum" sz="quarter" idx="2"/>
          </p:nvPr>
        </p:nvSpPr>
        <p:spPr>
          <a:xfrm>
            <a:off x="6553200" y="6413500"/>
            <a:ext cx="1905000" cy="28882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3" name="Microtubule Severing by Katanin (AAA ATPase)"/>
          <p:cNvSpPr/>
          <p:nvPr/>
        </p:nvSpPr>
        <p:spPr>
          <a:xfrm>
            <a:off x="669925" y="381000"/>
            <a:ext cx="8474075"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a:lvl1pPr>
          </a:lstStyle>
          <a:p>
            <a:pPr>
              <a:defRPr b="0"/>
            </a:pPr>
            <a:r>
              <a:rPr b="1"/>
              <a:t>Microtubule Severing by Katanin (AAA ATPase)</a:t>
            </a:r>
          </a:p>
        </p:txBody>
      </p:sp>
      <p:pic>
        <p:nvPicPr>
          <p:cNvPr id="724" name="1" descr="1"/>
          <p:cNvPicPr>
            <a:picLocks noChangeAspect="1"/>
          </p:cNvPicPr>
          <p:nvPr/>
        </p:nvPicPr>
        <p:blipFill>
          <a:blip r:embed="rId3">
            <a:extLst/>
          </a:blip>
          <a:stretch>
            <a:fillRect/>
          </a:stretch>
        </p:blipFill>
        <p:spPr>
          <a:xfrm>
            <a:off x="1771650" y="1466850"/>
            <a:ext cx="5086350" cy="4552950"/>
          </a:xfrm>
          <a:prstGeom prst="rect">
            <a:avLst/>
          </a:prstGeom>
          <a:ln w="12700">
            <a:miter lim="400000"/>
          </a:ln>
        </p:spPr>
      </p:pic>
      <p:sp>
        <p:nvSpPr>
          <p:cNvPr id="72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9" name="Higher-order Ultrastructural Organization…"/>
          <p:cNvSpPr/>
          <p:nvPr/>
        </p:nvSpPr>
        <p:spPr>
          <a:xfrm>
            <a:off x="1325273" y="1498600"/>
            <a:ext cx="6493454" cy="12015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rPr b="1"/>
              <a:t>Higher-order Ultrastructural Organization</a:t>
            </a:r>
            <a:endParaRPr b="1"/>
          </a:p>
          <a:p>
            <a:pPr/>
          </a:p>
          <a:p>
            <a:pPr/>
            <a:r>
              <a:rPr sz="1800"/>
              <a:t>How do cells organize microtubules and actin  filaments into large structures and nano-machines?</a:t>
            </a:r>
          </a:p>
        </p:txBody>
      </p:sp>
      <p:sp>
        <p:nvSpPr>
          <p:cNvPr id="73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34" name="figure 16-47" descr="figure 16-47"/>
          <p:cNvPicPr>
            <a:picLocks noChangeAspect="1"/>
          </p:cNvPicPr>
          <p:nvPr/>
        </p:nvPicPr>
        <p:blipFill>
          <a:blip r:embed="rId3">
            <a:extLst/>
          </a:blip>
          <a:stretch>
            <a:fillRect/>
          </a:stretch>
        </p:blipFill>
        <p:spPr>
          <a:xfrm>
            <a:off x="1524000" y="1679575"/>
            <a:ext cx="6019800" cy="4806950"/>
          </a:xfrm>
          <a:prstGeom prst="rect">
            <a:avLst/>
          </a:prstGeom>
          <a:ln w="12700">
            <a:miter lim="400000"/>
          </a:ln>
        </p:spPr>
      </p:pic>
      <p:sp>
        <p:nvSpPr>
          <p:cNvPr id="735" name="Actin: Bundles or Gel-like Networks…"/>
          <p:cNvSpPr/>
          <p:nvPr/>
        </p:nvSpPr>
        <p:spPr>
          <a:xfrm>
            <a:off x="1344612" y="512762"/>
            <a:ext cx="6378576" cy="9348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a:pPr>
            <a:r>
              <a:t>Actin</a:t>
            </a:r>
            <a:r>
              <a:t>: Bundles or Gel-like Networks</a:t>
            </a:r>
          </a:p>
          <a:p>
            <a:pPr>
              <a:defRPr b="1"/>
            </a:pPr>
          </a:p>
          <a:p>
            <a:pPr>
              <a:defRPr b="1"/>
            </a:pPr>
            <a:r>
              <a:rPr b="0" sz="1800"/>
              <a:t>Cross-linking by specific proteins</a:t>
            </a:r>
          </a:p>
        </p:txBody>
      </p:sp>
      <p:sp>
        <p:nvSpPr>
          <p:cNvPr id="73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40" name="figure 16-48" descr="figure 16-48"/>
          <p:cNvPicPr>
            <a:picLocks noChangeAspect="1"/>
          </p:cNvPicPr>
          <p:nvPr/>
        </p:nvPicPr>
        <p:blipFill>
          <a:blip r:embed="rId3">
            <a:extLst/>
          </a:blip>
          <a:stretch>
            <a:fillRect/>
          </a:stretch>
        </p:blipFill>
        <p:spPr>
          <a:xfrm>
            <a:off x="1905000" y="2528887"/>
            <a:ext cx="5486400" cy="2228851"/>
          </a:xfrm>
          <a:prstGeom prst="rect">
            <a:avLst/>
          </a:prstGeom>
          <a:ln w="12700">
            <a:miter lim="400000"/>
          </a:ln>
        </p:spPr>
      </p:pic>
      <p:sp>
        <p:nvSpPr>
          <p:cNvPr id="741" name="Line"/>
          <p:cNvSpPr/>
          <p:nvPr/>
        </p:nvSpPr>
        <p:spPr>
          <a:xfrm>
            <a:off x="1981200" y="2286000"/>
            <a:ext cx="5257800" cy="1"/>
          </a:xfrm>
          <a:prstGeom prst="line">
            <a:avLst/>
          </a:prstGeom>
          <a:ln w="38100">
            <a:solidFill>
              <a:srgbClr val="000000"/>
            </a:solidFill>
            <a:headEnd type="triangle" len="sm"/>
            <a:tailEnd type="triangle" len="sm"/>
          </a:ln>
        </p:spPr>
        <p:txBody>
          <a:bodyPr lIns="45719" rIns="45719"/>
          <a:lstStyle/>
          <a:p>
            <a:pPr marL="0" marR="0" algn="l" defTabSz="457200">
              <a:defRPr sz="1200">
                <a:uFillTx/>
                <a:latin typeface="+mj-lt"/>
                <a:ea typeface="+mj-ea"/>
                <a:cs typeface="+mj-cs"/>
                <a:sym typeface="Helvetica"/>
              </a:defRPr>
            </a:pPr>
          </a:p>
        </p:txBody>
      </p:sp>
      <p:sp>
        <p:nvSpPr>
          <p:cNvPr id="742" name="200nm"/>
          <p:cNvSpPr/>
          <p:nvPr/>
        </p:nvSpPr>
        <p:spPr>
          <a:xfrm>
            <a:off x="3516312" y="1910769"/>
            <a:ext cx="2111376" cy="3752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lvl1pPr>
          </a:lstStyle>
          <a:p>
            <a:pPr/>
            <a:r>
              <a:t>200nm</a:t>
            </a:r>
          </a:p>
        </p:txBody>
      </p:sp>
      <p:sp>
        <p:nvSpPr>
          <p:cNvPr id="743" name="Line"/>
          <p:cNvSpPr/>
          <p:nvPr/>
        </p:nvSpPr>
        <p:spPr>
          <a:xfrm>
            <a:off x="1981200" y="4191000"/>
            <a:ext cx="609600" cy="0"/>
          </a:xfrm>
          <a:prstGeom prst="line">
            <a:avLst/>
          </a:prstGeom>
          <a:ln w="38100">
            <a:solidFill>
              <a:srgbClr val="000000"/>
            </a:solidFill>
            <a:headEnd type="triangle" len="sm"/>
            <a:tailEnd type="triangle" len="sm"/>
          </a:ln>
        </p:spPr>
        <p:txBody>
          <a:bodyPr lIns="45719" rIns="45719"/>
          <a:lstStyle/>
          <a:p>
            <a:pPr marL="0" marR="0" algn="l" defTabSz="457200">
              <a:defRPr sz="1200">
                <a:uFillTx/>
                <a:latin typeface="+mj-lt"/>
                <a:ea typeface="+mj-ea"/>
                <a:cs typeface="+mj-cs"/>
                <a:sym typeface="Helvetica"/>
              </a:defRPr>
            </a:pPr>
          </a:p>
        </p:txBody>
      </p:sp>
      <p:sp>
        <p:nvSpPr>
          <p:cNvPr id="744" name="14nm"/>
          <p:cNvSpPr/>
          <p:nvPr/>
        </p:nvSpPr>
        <p:spPr>
          <a:xfrm>
            <a:off x="1676400" y="4230397"/>
            <a:ext cx="1219200"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lvl1pPr>
          </a:lstStyle>
          <a:p>
            <a:pPr/>
            <a:r>
              <a:t>14nm</a:t>
            </a:r>
          </a:p>
        </p:txBody>
      </p:sp>
      <p:sp>
        <p:nvSpPr>
          <p:cNvPr id="745" name="30nm"/>
          <p:cNvSpPr/>
          <p:nvPr/>
        </p:nvSpPr>
        <p:spPr>
          <a:xfrm>
            <a:off x="3354704" y="4267200"/>
            <a:ext cx="990601" cy="3752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lvl1pPr>
          </a:lstStyle>
          <a:p>
            <a:pPr/>
            <a:r>
              <a:t>30nm</a:t>
            </a:r>
          </a:p>
        </p:txBody>
      </p:sp>
      <p:sp>
        <p:nvSpPr>
          <p:cNvPr id="746" name="Line"/>
          <p:cNvSpPr/>
          <p:nvPr/>
        </p:nvSpPr>
        <p:spPr>
          <a:xfrm>
            <a:off x="3352800" y="4267200"/>
            <a:ext cx="990600" cy="0"/>
          </a:xfrm>
          <a:prstGeom prst="line">
            <a:avLst/>
          </a:prstGeom>
          <a:ln w="38100">
            <a:solidFill>
              <a:srgbClr val="000000"/>
            </a:solidFill>
            <a:headEnd type="triangle" len="sm"/>
            <a:tailEnd type="triangle" len="sm"/>
          </a:ln>
        </p:spPr>
        <p:txBody>
          <a:bodyPr lIns="45719" rIns="45719"/>
          <a:lstStyle/>
          <a:p>
            <a:pPr marL="0" marR="0" algn="l" defTabSz="457200">
              <a:defRPr sz="1200">
                <a:uFillTx/>
                <a:latin typeface="+mj-lt"/>
                <a:ea typeface="+mj-ea"/>
                <a:cs typeface="+mj-cs"/>
                <a:sym typeface="Helvetica"/>
              </a:defRPr>
            </a:pPr>
          </a:p>
        </p:txBody>
      </p:sp>
      <p:sp>
        <p:nvSpPr>
          <p:cNvPr id="747" name="Rectangle"/>
          <p:cNvSpPr/>
          <p:nvPr/>
        </p:nvSpPr>
        <p:spPr>
          <a:xfrm>
            <a:off x="4222750" y="4418012"/>
            <a:ext cx="1295400" cy="304800"/>
          </a:xfrm>
          <a:prstGeom prst="rect">
            <a:avLst/>
          </a:prstGeom>
          <a:solidFill>
            <a:schemeClr val="accent3">
              <a:lumOff val="44000"/>
            </a:schemeClr>
          </a:solidFill>
          <a:ln w="12700">
            <a:miter lim="400000"/>
          </a:ln>
        </p:spPr>
        <p:txBody>
          <a:bodyPr lIns="45719" rIns="45719" anchor="ctr"/>
          <a:lstStyle/>
          <a:p>
            <a:pPr marL="0" marR="0" algn="l">
              <a:defRPr sz="2400">
                <a:uFillTx/>
              </a:defRPr>
            </a:pPr>
          </a:p>
        </p:txBody>
      </p:sp>
      <p:sp>
        <p:nvSpPr>
          <p:cNvPr id="748" name="Actin: Filament-Bundling Proteins"/>
          <p:cNvSpPr/>
          <p:nvPr/>
        </p:nvSpPr>
        <p:spPr>
          <a:xfrm>
            <a:off x="1420812" y="830262"/>
            <a:ext cx="6378576" cy="4370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2400"/>
            </a:pPr>
            <a:r>
              <a:t>Actin</a:t>
            </a:r>
            <a:r>
              <a:t>: Filament-Bundling Proteins</a:t>
            </a:r>
          </a:p>
        </p:txBody>
      </p:sp>
      <p:sp>
        <p:nvSpPr>
          <p:cNvPr id="74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53" name="figure 16-49a" descr="figure 16-49a"/>
          <p:cNvPicPr>
            <a:picLocks noChangeAspect="1"/>
          </p:cNvPicPr>
          <p:nvPr/>
        </p:nvPicPr>
        <p:blipFill>
          <a:blip r:embed="rId3">
            <a:extLst/>
          </a:blip>
          <a:stretch>
            <a:fillRect/>
          </a:stretch>
        </p:blipFill>
        <p:spPr>
          <a:xfrm>
            <a:off x="2095500" y="2255749"/>
            <a:ext cx="4953000" cy="3649664"/>
          </a:xfrm>
          <a:prstGeom prst="rect">
            <a:avLst/>
          </a:prstGeom>
          <a:ln w="12700">
            <a:miter lim="400000"/>
          </a:ln>
        </p:spPr>
      </p:pic>
      <p:sp>
        <p:nvSpPr>
          <p:cNvPr id="754" name="Contractile Bundles…"/>
          <p:cNvSpPr/>
          <p:nvPr/>
        </p:nvSpPr>
        <p:spPr>
          <a:xfrm>
            <a:off x="830808" y="1295400"/>
            <a:ext cx="3741192" cy="6419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rPr b="1" sz="1800"/>
              <a:t>Contractile Bundles </a:t>
            </a:r>
          </a:p>
          <a:p>
            <a:pPr/>
            <a:r>
              <a:t>“s</a:t>
            </a:r>
            <a:r>
              <a:rPr sz="1800"/>
              <a:t>tress fibers” of non-muscle cells</a:t>
            </a:r>
          </a:p>
        </p:txBody>
      </p:sp>
      <p:sp>
        <p:nvSpPr>
          <p:cNvPr id="755" name="Parallel bundles…"/>
          <p:cNvSpPr/>
          <p:nvPr/>
        </p:nvSpPr>
        <p:spPr>
          <a:xfrm>
            <a:off x="5492399" y="1295400"/>
            <a:ext cx="2380998" cy="6173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rPr b="1" sz="1800"/>
              <a:t>Parallel bundles</a:t>
            </a:r>
          </a:p>
          <a:p>
            <a:pPr/>
            <a:r>
              <a:rPr sz="1800"/>
              <a:t>microvilli and filopodia</a:t>
            </a:r>
          </a:p>
        </p:txBody>
      </p:sp>
      <p:sp>
        <p:nvSpPr>
          <p:cNvPr id="75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57" name="Actin: Bundles of Filaments in Cells"/>
          <p:cNvSpPr/>
          <p:nvPr/>
        </p:nvSpPr>
        <p:spPr>
          <a:xfrm>
            <a:off x="1382712" y="220750"/>
            <a:ext cx="6378576" cy="4370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2400"/>
            </a:pPr>
            <a:r>
              <a:t>Actin</a:t>
            </a:r>
            <a:r>
              <a:t>: Bundles of Filaments in Cells</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61" name="figure 16-50a" descr="figure 16-50a"/>
          <p:cNvPicPr>
            <a:picLocks noChangeAspect="1"/>
          </p:cNvPicPr>
          <p:nvPr/>
        </p:nvPicPr>
        <p:blipFill>
          <a:blip r:embed="rId3">
            <a:extLst/>
          </a:blip>
          <a:stretch>
            <a:fillRect/>
          </a:stretch>
        </p:blipFill>
        <p:spPr>
          <a:xfrm>
            <a:off x="3105150" y="1066800"/>
            <a:ext cx="3359150" cy="5408613"/>
          </a:xfrm>
          <a:prstGeom prst="rect">
            <a:avLst/>
          </a:prstGeom>
          <a:ln w="12700">
            <a:miter lim="400000"/>
          </a:ln>
        </p:spPr>
      </p:pic>
      <p:sp>
        <p:nvSpPr>
          <p:cNvPr id="762" name="Microvilli"/>
          <p:cNvSpPr/>
          <p:nvPr/>
        </p:nvSpPr>
        <p:spPr>
          <a:xfrm>
            <a:off x="1052663" y="2320925"/>
            <a:ext cx="1215724" cy="4125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2200" u="sng"/>
            </a:lvl1pPr>
          </a:lstStyle>
          <a:p>
            <a:pPr>
              <a:defRPr u="none"/>
            </a:pPr>
            <a:r>
              <a:rPr u="sng"/>
              <a:t>Microvilli</a:t>
            </a:r>
          </a:p>
        </p:txBody>
      </p:sp>
      <p:sp>
        <p:nvSpPr>
          <p:cNvPr id="76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64" name="Actin: Bundles of Filaments in Cells"/>
          <p:cNvSpPr/>
          <p:nvPr/>
        </p:nvSpPr>
        <p:spPr>
          <a:xfrm>
            <a:off x="1382712" y="220750"/>
            <a:ext cx="6378576" cy="4370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2400"/>
            </a:pPr>
            <a:r>
              <a:t>Actin</a:t>
            </a:r>
            <a:r>
              <a:t>: Bundles of Filaments in Cells</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68" name="figure 16-51" descr="figure 16-51"/>
          <p:cNvPicPr>
            <a:picLocks noChangeAspect="1"/>
          </p:cNvPicPr>
          <p:nvPr/>
        </p:nvPicPr>
        <p:blipFill>
          <a:blip r:embed="rId3">
            <a:extLst/>
          </a:blip>
          <a:stretch>
            <a:fillRect/>
          </a:stretch>
        </p:blipFill>
        <p:spPr>
          <a:xfrm>
            <a:off x="2349500" y="2397125"/>
            <a:ext cx="4038600" cy="2352675"/>
          </a:xfrm>
          <a:prstGeom prst="rect">
            <a:avLst/>
          </a:prstGeom>
          <a:ln w="12700">
            <a:miter lim="400000"/>
          </a:ln>
        </p:spPr>
      </p:pic>
      <p:sp>
        <p:nvSpPr>
          <p:cNvPr id="769" name="Lamellipodia"/>
          <p:cNvSpPr/>
          <p:nvPr/>
        </p:nvSpPr>
        <p:spPr>
          <a:xfrm>
            <a:off x="1565754" y="1676400"/>
            <a:ext cx="1713542" cy="4125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2200"/>
            </a:pPr>
            <a:r>
              <a:t>L</a:t>
            </a:r>
            <a:r>
              <a:t>amellipodia</a:t>
            </a:r>
          </a:p>
        </p:txBody>
      </p:sp>
      <p:sp>
        <p:nvSpPr>
          <p:cNvPr id="77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71" name="Actin: Gel-like Network of Filaments in Cells"/>
          <p:cNvSpPr/>
          <p:nvPr/>
        </p:nvSpPr>
        <p:spPr>
          <a:xfrm>
            <a:off x="1127813" y="220750"/>
            <a:ext cx="6888374" cy="43707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2400"/>
            </a:pPr>
            <a:r>
              <a:t>Actin</a:t>
            </a:r>
            <a:r>
              <a:t>: Gel-like Network of Filaments in Cells</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5" name="III. Motor Proteins…"/>
          <p:cNvSpPr/>
          <p:nvPr/>
        </p:nvSpPr>
        <p:spPr>
          <a:xfrm>
            <a:off x="1822893" y="1485900"/>
            <a:ext cx="5223702" cy="244159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457200" indent="-416559">
              <a:defRPr sz="2900"/>
            </a:pPr>
            <a:r>
              <a:rPr b="1"/>
              <a:t>III. Motor Proteins</a:t>
            </a:r>
            <a:endParaRPr b="1"/>
          </a:p>
          <a:p>
            <a:pPr marL="457200" indent="-416559">
              <a:defRPr sz="2900"/>
            </a:pPr>
          </a:p>
          <a:p>
            <a:pPr>
              <a:defRPr sz="2500"/>
            </a:pPr>
            <a:r>
              <a:t>Actin - Myosins</a:t>
            </a:r>
          </a:p>
          <a:p>
            <a:pPr>
              <a:defRPr sz="2500"/>
            </a:pPr>
          </a:p>
          <a:p>
            <a:pPr>
              <a:defRPr sz="2500"/>
            </a:pPr>
            <a:r>
              <a:t>Microtubules - Kinesins and Dynein</a:t>
            </a:r>
            <a:endParaRPr sz="2900"/>
          </a:p>
        </p:txBody>
      </p:sp>
      <p:sp>
        <p:nvSpPr>
          <p:cNvPr id="77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0" name="Oval"/>
          <p:cNvSpPr/>
          <p:nvPr/>
        </p:nvSpPr>
        <p:spPr>
          <a:xfrm>
            <a:off x="3865562" y="3722687"/>
            <a:ext cx="990601" cy="762001"/>
          </a:xfrm>
          <a:prstGeom prst="ellipse">
            <a:avLst/>
          </a:prstGeom>
          <a:solidFill>
            <a:schemeClr val="accent1"/>
          </a:solidFill>
          <a:ln w="28575">
            <a:solidFill>
              <a:srgbClr val="000000"/>
            </a:solidFill>
          </a:ln>
        </p:spPr>
        <p:txBody>
          <a:bodyPr lIns="45719" rIns="45719" anchor="ctr"/>
          <a:lstStyle/>
          <a:p>
            <a:pPr marL="0" marR="0" algn="l">
              <a:defRPr sz="2400">
                <a:uFillTx/>
              </a:defRPr>
            </a:pPr>
          </a:p>
        </p:txBody>
      </p:sp>
      <p:sp>
        <p:nvSpPr>
          <p:cNvPr id="781" name="Line"/>
          <p:cNvSpPr/>
          <p:nvPr/>
        </p:nvSpPr>
        <p:spPr>
          <a:xfrm flipH="1">
            <a:off x="3657600" y="4419599"/>
            <a:ext cx="457201" cy="533402"/>
          </a:xfrm>
          <a:prstGeom prst="line">
            <a:avLst/>
          </a:prstGeom>
          <a:ln w="28575">
            <a:solidFill>
              <a:srgbClr val="000000"/>
            </a:solidFill>
          </a:ln>
        </p:spPr>
        <p:txBody>
          <a:bodyPr lIns="45719" rIns="45719"/>
          <a:lstStyle/>
          <a:p>
            <a:pPr marL="0" marR="0" algn="l" defTabSz="457200">
              <a:defRPr sz="1200">
                <a:uFillTx/>
                <a:latin typeface="+mj-lt"/>
                <a:ea typeface="+mj-ea"/>
                <a:cs typeface="+mj-cs"/>
                <a:sym typeface="Helvetica"/>
              </a:defRPr>
            </a:pPr>
          </a:p>
        </p:txBody>
      </p:sp>
      <p:sp>
        <p:nvSpPr>
          <p:cNvPr id="782" name="Line"/>
          <p:cNvSpPr/>
          <p:nvPr/>
        </p:nvSpPr>
        <p:spPr>
          <a:xfrm>
            <a:off x="4343400" y="4495800"/>
            <a:ext cx="0" cy="762000"/>
          </a:xfrm>
          <a:prstGeom prst="line">
            <a:avLst/>
          </a:prstGeom>
          <a:ln w="28575">
            <a:solidFill>
              <a:srgbClr val="000000"/>
            </a:solidFill>
          </a:ln>
        </p:spPr>
        <p:txBody>
          <a:bodyPr lIns="45719" rIns="45719"/>
          <a:lstStyle/>
          <a:p>
            <a:pPr marL="0" marR="0" algn="l" defTabSz="457200">
              <a:defRPr sz="1200">
                <a:uFillTx/>
                <a:latin typeface="+mj-lt"/>
                <a:ea typeface="+mj-ea"/>
                <a:cs typeface="+mj-cs"/>
                <a:sym typeface="Helvetica"/>
              </a:defRPr>
            </a:pPr>
          </a:p>
        </p:txBody>
      </p:sp>
      <p:sp>
        <p:nvSpPr>
          <p:cNvPr id="783" name="Rounded Rectangle"/>
          <p:cNvSpPr/>
          <p:nvPr/>
        </p:nvSpPr>
        <p:spPr>
          <a:xfrm rot="1784692">
            <a:off x="3505200" y="4953000"/>
            <a:ext cx="304800" cy="152400"/>
          </a:xfrm>
          <a:prstGeom prst="roundRect">
            <a:avLst>
              <a:gd name="adj" fmla="val 16667"/>
            </a:avLst>
          </a:prstGeom>
          <a:solidFill>
            <a:srgbClr val="FF0000"/>
          </a:solidFill>
          <a:ln w="28575">
            <a:solidFill>
              <a:srgbClr val="000000"/>
            </a:solidFill>
          </a:ln>
        </p:spPr>
        <p:txBody>
          <a:bodyPr lIns="45719" rIns="45719" anchor="ctr"/>
          <a:lstStyle/>
          <a:p>
            <a:pPr marL="0" marR="0" algn="l">
              <a:defRPr sz="2400">
                <a:uFillTx/>
              </a:defRPr>
            </a:pPr>
          </a:p>
        </p:txBody>
      </p:sp>
      <p:sp>
        <p:nvSpPr>
          <p:cNvPr id="784" name="Line"/>
          <p:cNvSpPr/>
          <p:nvPr/>
        </p:nvSpPr>
        <p:spPr>
          <a:xfrm>
            <a:off x="2590800" y="5267325"/>
            <a:ext cx="3733800" cy="0"/>
          </a:xfrm>
          <a:prstGeom prst="line">
            <a:avLst/>
          </a:prstGeom>
          <a:ln w="76200">
            <a:solidFill>
              <a:srgbClr val="000000"/>
            </a:solidFill>
          </a:ln>
        </p:spPr>
        <p:txBody>
          <a:bodyPr lIns="45719" rIns="45719"/>
          <a:lstStyle/>
          <a:p>
            <a:pPr marL="0" marR="0" algn="l" defTabSz="457200">
              <a:defRPr sz="1200">
                <a:uFillTx/>
                <a:latin typeface="+mj-lt"/>
                <a:ea typeface="+mj-ea"/>
                <a:cs typeface="+mj-cs"/>
                <a:sym typeface="Helvetica"/>
              </a:defRPr>
            </a:pPr>
          </a:p>
        </p:txBody>
      </p:sp>
      <p:sp>
        <p:nvSpPr>
          <p:cNvPr id="785" name="Rounded Rectangle"/>
          <p:cNvSpPr/>
          <p:nvPr/>
        </p:nvSpPr>
        <p:spPr>
          <a:xfrm>
            <a:off x="4114800" y="5181600"/>
            <a:ext cx="304800" cy="152400"/>
          </a:xfrm>
          <a:prstGeom prst="roundRect">
            <a:avLst>
              <a:gd name="adj" fmla="val 16667"/>
            </a:avLst>
          </a:prstGeom>
          <a:solidFill>
            <a:srgbClr val="FF0000"/>
          </a:solidFill>
          <a:ln w="28575">
            <a:solidFill>
              <a:srgbClr val="000000"/>
            </a:solidFill>
          </a:ln>
        </p:spPr>
        <p:txBody>
          <a:bodyPr lIns="45719" rIns="45719" anchor="ctr"/>
          <a:lstStyle/>
          <a:p>
            <a:pPr marL="0" marR="0" algn="l">
              <a:defRPr sz="2400">
                <a:uFillTx/>
              </a:defRPr>
            </a:pPr>
          </a:p>
        </p:txBody>
      </p:sp>
      <p:sp>
        <p:nvSpPr>
          <p:cNvPr id="786" name="Line"/>
          <p:cNvSpPr/>
          <p:nvPr/>
        </p:nvSpPr>
        <p:spPr>
          <a:xfrm flipV="1">
            <a:off x="5779473" y="4799920"/>
            <a:ext cx="609601" cy="381001"/>
          </a:xfrm>
          <a:prstGeom prst="line">
            <a:avLst/>
          </a:prstGeom>
          <a:ln>
            <a:solidFill>
              <a:srgbClr val="000000"/>
            </a:solidFill>
          </a:ln>
        </p:spPr>
        <p:txBody>
          <a:bodyPr lIns="45719" rIns="45719"/>
          <a:lstStyle/>
          <a:p>
            <a:pPr marL="0" marR="0" algn="l" defTabSz="457200">
              <a:defRPr sz="1200">
                <a:uFillTx/>
                <a:latin typeface="+mj-lt"/>
                <a:ea typeface="+mj-ea"/>
                <a:cs typeface="+mj-cs"/>
                <a:sym typeface="Helvetica"/>
              </a:defRPr>
            </a:pPr>
          </a:p>
        </p:txBody>
      </p:sp>
      <p:sp>
        <p:nvSpPr>
          <p:cNvPr id="787" name="Actin or Microtubules"/>
          <p:cNvSpPr/>
          <p:nvPr/>
        </p:nvSpPr>
        <p:spPr>
          <a:xfrm>
            <a:off x="6468184" y="4600284"/>
            <a:ext cx="2516357"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Actin or Microtubules</a:t>
            </a:r>
          </a:p>
        </p:txBody>
      </p:sp>
      <p:sp>
        <p:nvSpPr>
          <p:cNvPr id="788" name="Line"/>
          <p:cNvSpPr/>
          <p:nvPr/>
        </p:nvSpPr>
        <p:spPr>
          <a:xfrm>
            <a:off x="3505200" y="5943600"/>
            <a:ext cx="1600200" cy="0"/>
          </a:xfrm>
          <a:prstGeom prst="line">
            <a:avLst/>
          </a:prstGeom>
          <a:ln w="88900">
            <a:solidFill>
              <a:srgbClr val="000000"/>
            </a:solidFill>
            <a:headEnd type="triangle"/>
            <a:tailEnd type="triangle"/>
          </a:ln>
        </p:spPr>
        <p:txBody>
          <a:bodyPr lIns="45719" rIns="45719"/>
          <a:lstStyle/>
          <a:p>
            <a:pPr marL="0" marR="0" algn="l" defTabSz="457200">
              <a:defRPr sz="1200">
                <a:uFillTx/>
                <a:latin typeface="+mj-lt"/>
                <a:ea typeface="+mj-ea"/>
                <a:cs typeface="+mj-cs"/>
                <a:sym typeface="Helvetica"/>
              </a:defRPr>
            </a:pPr>
          </a:p>
        </p:txBody>
      </p:sp>
      <p:sp>
        <p:nvSpPr>
          <p:cNvPr id="789" name="Plus or minus end-directed"/>
          <p:cNvSpPr/>
          <p:nvPr/>
        </p:nvSpPr>
        <p:spPr>
          <a:xfrm>
            <a:off x="2835265" y="5407621"/>
            <a:ext cx="2863870" cy="3506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lvl1pPr>
          </a:lstStyle>
          <a:p>
            <a:pPr>
              <a:defRPr sz="2000"/>
            </a:pPr>
            <a:r>
              <a:rPr sz="1800"/>
              <a:t>Plus or minus end-directed</a:t>
            </a:r>
          </a:p>
        </p:txBody>
      </p:sp>
      <p:sp>
        <p:nvSpPr>
          <p:cNvPr id="790" name="Line"/>
          <p:cNvSpPr/>
          <p:nvPr/>
        </p:nvSpPr>
        <p:spPr>
          <a:xfrm>
            <a:off x="3308350" y="4092575"/>
            <a:ext cx="533400" cy="0"/>
          </a:xfrm>
          <a:prstGeom prst="line">
            <a:avLst/>
          </a:prstGeom>
          <a:ln w="28575">
            <a:solidFill>
              <a:srgbClr val="000000"/>
            </a:solidFill>
            <a:tailEnd type="triangle"/>
          </a:ln>
        </p:spPr>
        <p:txBody>
          <a:bodyPr lIns="45719" rIns="45719"/>
          <a:lstStyle/>
          <a:p>
            <a:pPr marL="0" marR="0" algn="l" defTabSz="457200">
              <a:defRPr sz="1200">
                <a:uFillTx/>
                <a:latin typeface="+mj-lt"/>
                <a:ea typeface="+mj-ea"/>
                <a:cs typeface="+mj-cs"/>
                <a:sym typeface="Helvetica"/>
              </a:defRPr>
            </a:pPr>
          </a:p>
        </p:txBody>
      </p:sp>
      <p:sp>
        <p:nvSpPr>
          <p:cNvPr id="791" name="Line"/>
          <p:cNvSpPr/>
          <p:nvPr/>
        </p:nvSpPr>
        <p:spPr>
          <a:xfrm>
            <a:off x="4876800" y="4092575"/>
            <a:ext cx="533400" cy="0"/>
          </a:xfrm>
          <a:prstGeom prst="line">
            <a:avLst/>
          </a:prstGeom>
          <a:ln w="28575">
            <a:solidFill>
              <a:srgbClr val="000000"/>
            </a:solidFill>
            <a:tailEnd type="triangle"/>
          </a:ln>
        </p:spPr>
        <p:txBody>
          <a:bodyPr lIns="45719" rIns="45719"/>
          <a:lstStyle/>
          <a:p>
            <a:pPr marL="0" marR="0" algn="l" defTabSz="457200">
              <a:defRPr sz="1200">
                <a:uFillTx/>
                <a:latin typeface="+mj-lt"/>
                <a:ea typeface="+mj-ea"/>
                <a:cs typeface="+mj-cs"/>
                <a:sym typeface="Helvetica"/>
              </a:defRPr>
            </a:pPr>
          </a:p>
        </p:txBody>
      </p:sp>
      <p:sp>
        <p:nvSpPr>
          <p:cNvPr id="792" name="ATP"/>
          <p:cNvSpPr/>
          <p:nvPr/>
        </p:nvSpPr>
        <p:spPr>
          <a:xfrm>
            <a:off x="2644888" y="3906131"/>
            <a:ext cx="572401"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lvl1pPr>
          </a:lstStyle>
          <a:p>
            <a:pPr>
              <a:defRPr sz="2000"/>
            </a:pPr>
            <a:r>
              <a:rPr sz="1800"/>
              <a:t>ATP</a:t>
            </a:r>
          </a:p>
        </p:txBody>
      </p:sp>
      <p:sp>
        <p:nvSpPr>
          <p:cNvPr id="793" name="ADP+Pi"/>
          <p:cNvSpPr/>
          <p:nvPr/>
        </p:nvSpPr>
        <p:spPr>
          <a:xfrm>
            <a:off x="5478818" y="3906131"/>
            <a:ext cx="951579"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800"/>
            </a:lvl1pPr>
          </a:lstStyle>
          <a:p>
            <a:pPr>
              <a:defRPr sz="2000"/>
            </a:pPr>
            <a:r>
              <a:rPr sz="1800"/>
              <a:t>ADP+Pi</a:t>
            </a:r>
          </a:p>
        </p:txBody>
      </p:sp>
      <p:grpSp>
        <p:nvGrpSpPr>
          <p:cNvPr id="798" name="Group"/>
          <p:cNvGrpSpPr/>
          <p:nvPr/>
        </p:nvGrpSpPr>
        <p:grpSpPr>
          <a:xfrm>
            <a:off x="5257800" y="2057399"/>
            <a:ext cx="914400" cy="914401"/>
            <a:chOff x="0" y="0"/>
            <a:chExt cx="914400" cy="914400"/>
          </a:xfrm>
        </p:grpSpPr>
        <p:sp>
          <p:nvSpPr>
            <p:cNvPr id="794" name="Shape"/>
            <p:cNvSpPr/>
            <p:nvPr/>
          </p:nvSpPr>
          <p:spPr>
            <a:xfrm>
              <a:off x="0" y="0"/>
              <a:ext cx="914400" cy="914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400"/>
                  </a:moveTo>
                  <a:lnTo>
                    <a:pt x="5400" y="0"/>
                  </a:lnTo>
                  <a:lnTo>
                    <a:pt x="21600" y="0"/>
                  </a:lnTo>
                  <a:lnTo>
                    <a:pt x="21600" y="16200"/>
                  </a:lnTo>
                  <a:lnTo>
                    <a:pt x="16200" y="21600"/>
                  </a:lnTo>
                  <a:lnTo>
                    <a:pt x="0" y="21600"/>
                  </a:lnTo>
                  <a:close/>
                </a:path>
              </a:pathLst>
            </a:custGeom>
            <a:solidFill>
              <a:srgbClr val="FF0000"/>
            </a:solidFill>
            <a:ln w="12700" cap="flat">
              <a:noFill/>
              <a:miter lim="400000"/>
            </a:ln>
            <a:effectLst/>
          </p:spPr>
          <p:txBody>
            <a:bodyPr wrap="square" lIns="45719" tIns="45719" rIns="45719" bIns="45719" numCol="1" anchor="ctr">
              <a:noAutofit/>
            </a:bodyPr>
            <a:lstStyle/>
            <a:p>
              <a:pPr marL="0" marR="0" algn="l">
                <a:defRPr sz="2400">
                  <a:uFillTx/>
                </a:defRPr>
              </a:pPr>
            </a:p>
          </p:txBody>
        </p:sp>
        <p:sp>
          <p:nvSpPr>
            <p:cNvPr id="795" name="Shape"/>
            <p:cNvSpPr/>
            <p:nvPr/>
          </p:nvSpPr>
          <p:spPr>
            <a:xfrm>
              <a:off x="685800" y="0"/>
              <a:ext cx="228600" cy="914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400"/>
                  </a:moveTo>
                  <a:lnTo>
                    <a:pt x="21600" y="0"/>
                  </a:lnTo>
                  <a:lnTo>
                    <a:pt x="21600" y="16200"/>
                  </a:lnTo>
                  <a:lnTo>
                    <a:pt x="0" y="21600"/>
                  </a:lnTo>
                  <a:close/>
                </a:path>
              </a:pathLst>
            </a:custGeom>
            <a:solidFill>
              <a:srgbClr val="000000">
                <a:alpha val="20000"/>
              </a:srgbClr>
            </a:solidFill>
            <a:ln w="12700" cap="flat">
              <a:noFill/>
              <a:miter lim="400000"/>
            </a:ln>
            <a:effectLst/>
          </p:spPr>
          <p:txBody>
            <a:bodyPr wrap="square" lIns="45719" tIns="45719" rIns="45719" bIns="45719" numCol="1" anchor="ctr">
              <a:noAutofit/>
            </a:bodyPr>
            <a:lstStyle/>
            <a:p>
              <a:pPr marL="0" marR="0" algn="l">
                <a:defRPr sz="2400">
                  <a:uFillTx/>
                </a:defRPr>
              </a:pPr>
            </a:p>
          </p:txBody>
        </p:sp>
        <p:sp>
          <p:nvSpPr>
            <p:cNvPr id="796" name="Shape"/>
            <p:cNvSpPr/>
            <p:nvPr/>
          </p:nvSpPr>
          <p:spPr>
            <a:xfrm>
              <a:off x="0" y="-1"/>
              <a:ext cx="914400" cy="228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5400" y="0"/>
                  </a:lnTo>
                  <a:lnTo>
                    <a:pt x="21600" y="0"/>
                  </a:lnTo>
                  <a:lnTo>
                    <a:pt x="16200" y="21600"/>
                  </a:lnTo>
                  <a:close/>
                </a:path>
              </a:pathLst>
            </a:custGeom>
            <a:solidFill>
              <a:schemeClr val="accent3">
                <a:lumOff val="44000"/>
                <a:alpha val="20000"/>
              </a:schemeClr>
            </a:solidFill>
            <a:ln w="12700" cap="flat">
              <a:noFill/>
              <a:miter lim="400000"/>
            </a:ln>
            <a:effectLst/>
          </p:spPr>
          <p:txBody>
            <a:bodyPr wrap="square" lIns="45719" tIns="45719" rIns="45719" bIns="45719" numCol="1" anchor="ctr">
              <a:noAutofit/>
            </a:bodyPr>
            <a:lstStyle/>
            <a:p>
              <a:pPr marL="0" marR="0" algn="l">
                <a:defRPr sz="2400">
                  <a:uFillTx/>
                </a:defRPr>
              </a:pPr>
            </a:p>
          </p:txBody>
        </p:sp>
        <p:sp>
          <p:nvSpPr>
            <p:cNvPr id="797" name="Shape"/>
            <p:cNvSpPr/>
            <p:nvPr/>
          </p:nvSpPr>
          <p:spPr>
            <a:xfrm>
              <a:off x="0" y="0"/>
              <a:ext cx="914400" cy="914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400"/>
                  </a:moveTo>
                  <a:lnTo>
                    <a:pt x="5400" y="0"/>
                  </a:lnTo>
                  <a:lnTo>
                    <a:pt x="21600" y="0"/>
                  </a:lnTo>
                  <a:lnTo>
                    <a:pt x="21600" y="16200"/>
                  </a:lnTo>
                  <a:lnTo>
                    <a:pt x="16200" y="21600"/>
                  </a:lnTo>
                  <a:lnTo>
                    <a:pt x="0" y="21600"/>
                  </a:lnTo>
                  <a:close/>
                  <a:moveTo>
                    <a:pt x="0" y="5400"/>
                  </a:moveTo>
                  <a:lnTo>
                    <a:pt x="16200" y="5400"/>
                  </a:lnTo>
                  <a:lnTo>
                    <a:pt x="21600" y="0"/>
                  </a:lnTo>
                  <a:moveTo>
                    <a:pt x="16200" y="5400"/>
                  </a:moveTo>
                  <a:lnTo>
                    <a:pt x="16200" y="21600"/>
                  </a:lnTo>
                </a:path>
              </a:pathLst>
            </a:custGeom>
            <a:noFill/>
            <a:ln w="9525" cap="flat">
              <a:solidFill>
                <a:srgbClr val="000000"/>
              </a:solidFill>
              <a:prstDash val="solid"/>
              <a:miter lim="800000"/>
            </a:ln>
            <a:effectLst/>
          </p:spPr>
          <p:txBody>
            <a:bodyPr wrap="square" lIns="45719" tIns="45719" rIns="45719" bIns="45719" numCol="1" anchor="ctr">
              <a:noAutofit/>
            </a:bodyPr>
            <a:lstStyle/>
            <a:p>
              <a:pPr marL="0" marR="0" algn="l">
                <a:defRPr sz="2400">
                  <a:uFillTx/>
                </a:defRPr>
              </a:pPr>
            </a:p>
          </p:txBody>
        </p:sp>
      </p:grpSp>
      <p:sp>
        <p:nvSpPr>
          <p:cNvPr id="799" name="Different type of cargoes…"/>
          <p:cNvSpPr/>
          <p:nvPr/>
        </p:nvSpPr>
        <p:spPr>
          <a:xfrm>
            <a:off x="6375508" y="1739900"/>
            <a:ext cx="2701710" cy="11507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l"/>
            <a:r>
              <a:rPr sz="1800"/>
              <a:t>Different type of cargoes</a:t>
            </a:r>
          </a:p>
          <a:p>
            <a:pPr algn="l">
              <a:buSzPct val="100000"/>
              <a:buChar char="•"/>
            </a:pPr>
            <a:r>
              <a:rPr sz="1800"/>
              <a:t>Golgi stacks</a:t>
            </a:r>
          </a:p>
          <a:p>
            <a:pPr algn="l">
              <a:buSzPct val="100000"/>
              <a:buChar char="•"/>
            </a:pPr>
            <a:r>
              <a:rPr sz="1800"/>
              <a:t>Vesicles</a:t>
            </a:r>
          </a:p>
          <a:p>
            <a:pPr algn="l">
              <a:buSzPct val="100000"/>
              <a:buChar char="•"/>
            </a:pPr>
            <a:r>
              <a:rPr sz="1800"/>
              <a:t>Mitochondria</a:t>
            </a:r>
          </a:p>
        </p:txBody>
      </p:sp>
      <p:sp>
        <p:nvSpPr>
          <p:cNvPr id="800" name="Line"/>
          <p:cNvSpPr/>
          <p:nvPr/>
        </p:nvSpPr>
        <p:spPr>
          <a:xfrm flipV="1">
            <a:off x="4648199" y="3047999"/>
            <a:ext cx="609601" cy="609602"/>
          </a:xfrm>
          <a:prstGeom prst="line">
            <a:avLst/>
          </a:prstGeom>
          <a:ln w="38100">
            <a:solidFill>
              <a:srgbClr val="000000"/>
            </a:solidFill>
            <a:headEnd type="triangle"/>
            <a:tailEnd type="triangle"/>
          </a:ln>
        </p:spPr>
        <p:txBody>
          <a:bodyPr lIns="45719" rIns="45719"/>
          <a:lstStyle/>
          <a:p>
            <a:pPr marL="0" marR="0" algn="l" defTabSz="457200">
              <a:defRPr sz="1200">
                <a:uFillTx/>
                <a:latin typeface="+mj-lt"/>
                <a:ea typeface="+mj-ea"/>
                <a:cs typeface="+mj-cs"/>
                <a:sym typeface="Helvetica"/>
              </a:defRPr>
            </a:pPr>
          </a:p>
        </p:txBody>
      </p:sp>
      <p:sp>
        <p:nvSpPr>
          <p:cNvPr id="801" name="Line"/>
          <p:cNvSpPr/>
          <p:nvPr/>
        </p:nvSpPr>
        <p:spPr>
          <a:xfrm>
            <a:off x="609600" y="2895600"/>
            <a:ext cx="3733800" cy="0"/>
          </a:xfrm>
          <a:prstGeom prst="line">
            <a:avLst/>
          </a:prstGeom>
          <a:ln w="76200">
            <a:solidFill>
              <a:srgbClr val="000000"/>
            </a:solidFill>
          </a:ln>
        </p:spPr>
        <p:txBody>
          <a:bodyPr lIns="45719" rIns="45719"/>
          <a:lstStyle/>
          <a:p>
            <a:pPr marL="0" marR="0" algn="l" defTabSz="457200">
              <a:defRPr sz="1200">
                <a:uFillTx/>
                <a:latin typeface="+mj-lt"/>
                <a:ea typeface="+mj-ea"/>
                <a:cs typeface="+mj-cs"/>
                <a:sym typeface="Helvetica"/>
              </a:defRPr>
            </a:pPr>
          </a:p>
        </p:txBody>
      </p:sp>
      <p:sp>
        <p:nvSpPr>
          <p:cNvPr id="802" name="Motor proteins"/>
          <p:cNvSpPr/>
          <p:nvPr/>
        </p:nvSpPr>
        <p:spPr>
          <a:xfrm>
            <a:off x="3722687" y="3711575"/>
            <a:ext cx="1295401" cy="6173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000"/>
              </a:spcBef>
              <a:defRPr b="1" sz="1800"/>
            </a:lvl1pPr>
          </a:lstStyle>
          <a:p>
            <a:pPr>
              <a:defRPr b="0" sz="2000"/>
            </a:pPr>
            <a:r>
              <a:rPr b="1" sz="1800"/>
              <a:t>Motor proteins</a:t>
            </a:r>
          </a:p>
        </p:txBody>
      </p:sp>
      <p:sp>
        <p:nvSpPr>
          <p:cNvPr id="803" name="Line"/>
          <p:cNvSpPr/>
          <p:nvPr/>
        </p:nvSpPr>
        <p:spPr>
          <a:xfrm flipH="1" flipV="1">
            <a:off x="2895599" y="3047999"/>
            <a:ext cx="609601" cy="609602"/>
          </a:xfrm>
          <a:prstGeom prst="line">
            <a:avLst/>
          </a:prstGeom>
          <a:ln w="38100">
            <a:solidFill>
              <a:srgbClr val="000000"/>
            </a:solidFill>
            <a:headEnd type="triangle"/>
            <a:tailEnd type="triangle"/>
          </a:ln>
        </p:spPr>
        <p:txBody>
          <a:bodyPr lIns="45719" rIns="45719"/>
          <a:lstStyle/>
          <a:p>
            <a:pPr marL="0" marR="0" algn="l" defTabSz="457200">
              <a:defRPr sz="1200">
                <a:uFillTx/>
                <a:latin typeface="+mj-lt"/>
                <a:ea typeface="+mj-ea"/>
                <a:cs typeface="+mj-cs"/>
                <a:sym typeface="Helvetica"/>
              </a:defRPr>
            </a:pPr>
          </a:p>
        </p:txBody>
      </p:sp>
      <p:sp>
        <p:nvSpPr>
          <p:cNvPr id="804" name="Actin or Microtubules"/>
          <p:cNvSpPr/>
          <p:nvPr/>
        </p:nvSpPr>
        <p:spPr>
          <a:xfrm>
            <a:off x="519821" y="1943100"/>
            <a:ext cx="2516358" cy="3752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Actin or Microtubules</a:t>
            </a:r>
          </a:p>
        </p:txBody>
      </p:sp>
      <p:sp>
        <p:nvSpPr>
          <p:cNvPr id="805" name="Transport"/>
          <p:cNvSpPr/>
          <p:nvPr/>
        </p:nvSpPr>
        <p:spPr>
          <a:xfrm>
            <a:off x="6217111" y="1414638"/>
            <a:ext cx="1207525"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i="1" sz="1800"/>
            </a:lvl1pPr>
          </a:lstStyle>
          <a:p>
            <a:pPr>
              <a:defRPr b="0" i="0" sz="2000"/>
            </a:pPr>
            <a:r>
              <a:rPr b="1" i="1" sz="1800"/>
              <a:t>Transport</a:t>
            </a:r>
          </a:p>
        </p:txBody>
      </p:sp>
      <p:sp>
        <p:nvSpPr>
          <p:cNvPr id="806" name="Bundle sliding…"/>
          <p:cNvSpPr/>
          <p:nvPr/>
        </p:nvSpPr>
        <p:spPr>
          <a:xfrm>
            <a:off x="152132" y="3048580"/>
            <a:ext cx="2321695" cy="8840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l"/>
            <a:r>
              <a:rPr b="1" i="1" sz="1800"/>
              <a:t>Bundle sliding</a:t>
            </a:r>
          </a:p>
          <a:p>
            <a:pPr marL="221113" indent="-180473" algn="l">
              <a:buSzPct val="100000"/>
              <a:buChar char="•"/>
            </a:pPr>
            <a:r>
              <a:rPr sz="1800"/>
              <a:t>Muscle contraction</a:t>
            </a:r>
          </a:p>
          <a:p>
            <a:pPr marL="221113" indent="-180473" algn="l">
              <a:buSzPct val="100000"/>
              <a:buChar char="•"/>
            </a:pPr>
            <a:r>
              <a:rPr sz="1800"/>
              <a:t>Ciliary movement</a:t>
            </a:r>
          </a:p>
        </p:txBody>
      </p:sp>
      <p:sp>
        <p:nvSpPr>
          <p:cNvPr id="807" name="Line"/>
          <p:cNvSpPr/>
          <p:nvPr/>
        </p:nvSpPr>
        <p:spPr>
          <a:xfrm>
            <a:off x="1866900" y="2311399"/>
            <a:ext cx="304801" cy="457202"/>
          </a:xfrm>
          <a:prstGeom prst="line">
            <a:avLst/>
          </a:prstGeom>
          <a:ln>
            <a:solidFill>
              <a:srgbClr val="000000"/>
            </a:solidFill>
          </a:ln>
        </p:spPr>
        <p:txBody>
          <a:bodyPr lIns="45719" rIns="45719"/>
          <a:lstStyle/>
          <a:p>
            <a:pPr marL="0" marR="0" algn="l" defTabSz="457200">
              <a:defRPr sz="1200">
                <a:uFillTx/>
                <a:latin typeface="+mj-lt"/>
                <a:ea typeface="+mj-ea"/>
                <a:cs typeface="+mj-cs"/>
                <a:sym typeface="Helvetica"/>
              </a:defRPr>
            </a:pPr>
          </a:p>
        </p:txBody>
      </p:sp>
      <p:sp>
        <p:nvSpPr>
          <p:cNvPr id="808" name="Motor Proteins"/>
          <p:cNvSpPr/>
          <p:nvPr/>
        </p:nvSpPr>
        <p:spPr>
          <a:xfrm>
            <a:off x="3379523" y="533580"/>
            <a:ext cx="2384954" cy="44935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500" u="sng"/>
            </a:lvl1pPr>
          </a:lstStyle>
          <a:p>
            <a:pPr>
              <a:defRPr b="0" u="none"/>
            </a:pPr>
            <a:r>
              <a:rPr b="1" u="sng"/>
              <a:t>Motor Proteins</a:t>
            </a:r>
          </a:p>
        </p:txBody>
      </p:sp>
      <p:sp>
        <p:nvSpPr>
          <p:cNvPr id="80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 name="Related Course Work"/>
          <p:cNvSpPr txBox="1"/>
          <p:nvPr>
            <p:ph type="title"/>
          </p:nvPr>
        </p:nvSpPr>
        <p:spPr>
          <a:xfrm>
            <a:off x="685800" y="76200"/>
            <a:ext cx="7772400" cy="905870"/>
          </a:xfrm>
          <a:prstGeom prst="rect">
            <a:avLst/>
          </a:prstGeom>
        </p:spPr>
        <p:txBody>
          <a:bodyPr/>
          <a:lstStyle/>
          <a:p>
            <a:pPr/>
            <a:r>
              <a:t>Related Course Work</a:t>
            </a:r>
          </a:p>
        </p:txBody>
      </p:sp>
      <p:sp>
        <p:nvSpPr>
          <p:cNvPr id="15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1" name="First-Year Lectures…"/>
          <p:cNvSpPr txBox="1"/>
          <p:nvPr/>
        </p:nvSpPr>
        <p:spPr>
          <a:xfrm>
            <a:off x="914400" y="929766"/>
            <a:ext cx="7772400" cy="5187198"/>
          </a:xfrm>
          <a:prstGeom prst="rect">
            <a:avLst/>
          </a:prstGeom>
          <a:ln w="12700">
            <a:miter lim="400000"/>
          </a:ln>
          <a:effectLst>
            <a:outerShdw sx="100000" sy="100000" kx="0" ky="0" algn="b" rotWithShape="0" blurRad="50800" dist="25399" dir="2700000">
              <a:schemeClr val="accent3">
                <a:lumOff val="44000"/>
              </a:schemeClr>
            </a:outerShdw>
          </a:effectLst>
          <a:extLst>
            <a:ext uri="{C572A759-6A51-4108-AA02-DFA0A04FC94B}">
              <ma14:wrappingTextBoxFlag xmlns:ma14="http://schemas.microsoft.com/office/mac/drawingml/2011/main" val="1"/>
            </a:ext>
          </a:extLst>
        </p:spPr>
        <p:txBody>
          <a:bodyPr lIns="45719" rIns="45719"/>
          <a:lstStyle/>
          <a:p>
            <a:pPr marL="320842" marR="0" indent="-320842" algn="l">
              <a:spcBef>
                <a:spcPts val="700"/>
              </a:spcBef>
              <a:buSzPct val="100000"/>
              <a:buChar char="•"/>
              <a:defRPr sz="2200">
                <a:uFillTx/>
              </a:defRPr>
            </a:pPr>
            <a:r>
              <a:t>First-Year Lectures</a:t>
            </a:r>
          </a:p>
          <a:p>
            <a:pPr lvl="1" marL="701842" marR="0" indent="-320842" algn="l">
              <a:spcBef>
                <a:spcPts val="700"/>
              </a:spcBef>
              <a:buSzPct val="100000"/>
              <a:buChar char="•"/>
              <a:defRPr sz="2200">
                <a:uFillTx/>
              </a:defRPr>
            </a:pPr>
            <a:r>
              <a:t>Histology</a:t>
            </a:r>
          </a:p>
          <a:p>
            <a:pPr lvl="2" marL="1082842" marR="0" indent="-320842" algn="l">
              <a:spcBef>
                <a:spcPts val="700"/>
              </a:spcBef>
              <a:buSzPct val="100000"/>
              <a:buChar char="•"/>
              <a:defRPr sz="2200">
                <a:uFillTx/>
              </a:defRPr>
            </a:pPr>
            <a:r>
              <a:t>Cell-cell Junctions in Epithelial Cell Biology</a:t>
            </a:r>
          </a:p>
          <a:p>
            <a:pPr lvl="2" marL="1082842" marR="0" indent="-320842" algn="l">
              <a:spcBef>
                <a:spcPts val="700"/>
              </a:spcBef>
              <a:buSzPct val="100000"/>
              <a:buChar char="•"/>
              <a:defRPr sz="2200">
                <a:uFillTx/>
              </a:defRPr>
            </a:pPr>
            <a:r>
              <a:t>Muscle Cell Biology</a:t>
            </a:r>
          </a:p>
          <a:p>
            <a:pPr lvl="1" marL="701842" marR="0" indent="-320842" algn="l">
              <a:spcBef>
                <a:spcPts val="700"/>
              </a:spcBef>
              <a:buSzPct val="100000"/>
              <a:buChar char="•"/>
              <a:defRPr sz="2200">
                <a:uFillTx/>
              </a:defRPr>
            </a:pPr>
            <a:r>
              <a:t>Physiology</a:t>
            </a:r>
          </a:p>
          <a:p>
            <a:pPr lvl="2" marL="1082842" marR="0" indent="-320842" algn="l">
              <a:spcBef>
                <a:spcPts val="700"/>
              </a:spcBef>
              <a:buSzPct val="100000"/>
              <a:buChar char="•"/>
              <a:defRPr sz="2200">
                <a:uFillTx/>
              </a:defRPr>
            </a:pPr>
            <a:r>
              <a:t>Muscle</a:t>
            </a:r>
          </a:p>
          <a:p>
            <a:pPr lvl="1" marL="701842" marR="0" indent="-320842" algn="l">
              <a:spcBef>
                <a:spcPts val="700"/>
              </a:spcBef>
              <a:buSzPct val="100000"/>
              <a:buChar char="•"/>
              <a:defRPr sz="2200">
                <a:uFillTx/>
              </a:defRPr>
            </a:pPr>
            <a:r>
              <a:t>MFM</a:t>
            </a:r>
          </a:p>
          <a:p>
            <a:pPr lvl="2" marL="1082842" marR="0" indent="-320842" algn="l">
              <a:spcBef>
                <a:spcPts val="700"/>
              </a:spcBef>
              <a:buSzPct val="100000"/>
              <a:buChar char="•"/>
              <a:defRPr sz="2200">
                <a:uFillTx/>
              </a:defRPr>
            </a:pPr>
            <a:r>
              <a:t>Membrane Receptors and Signaling</a:t>
            </a:r>
          </a:p>
          <a:p>
            <a:pPr lvl="1" marL="701842" marR="0" indent="-320842" algn="l">
              <a:spcBef>
                <a:spcPts val="700"/>
              </a:spcBef>
              <a:buSzPct val="100000"/>
              <a:buChar char="•"/>
              <a:defRPr sz="2200">
                <a:uFillTx/>
              </a:defRPr>
            </a:pPr>
            <a:r>
              <a:t>Neuroscience</a:t>
            </a:r>
          </a:p>
          <a:p>
            <a:pPr lvl="2" marL="1082842" marR="0" indent="-320842" algn="l">
              <a:spcBef>
                <a:spcPts val="700"/>
              </a:spcBef>
              <a:buSzPct val="100000"/>
              <a:buChar char="•"/>
              <a:defRPr sz="2200">
                <a:uFillTx/>
              </a:defRPr>
            </a:pPr>
            <a:r>
              <a:t>Axonal Transport and Neurofilaments</a:t>
            </a:r>
          </a:p>
          <a:p>
            <a:pPr marL="320842" marR="0" indent="-320842" algn="l">
              <a:spcBef>
                <a:spcPts val="700"/>
              </a:spcBef>
              <a:buSzPct val="100000"/>
              <a:buChar char="•"/>
              <a:defRPr sz="2200">
                <a:uFillTx/>
              </a:defRPr>
            </a:pPr>
            <a:r>
              <a:t>Second-Year Lectures</a:t>
            </a:r>
          </a:p>
          <a:p>
            <a:pPr lvl="1" marL="701842" marR="0" indent="-320842" algn="l">
              <a:spcBef>
                <a:spcPts val="700"/>
              </a:spcBef>
              <a:buSzPct val="100000"/>
              <a:buChar char="•"/>
              <a:defRPr sz="2200">
                <a:uFillTx/>
              </a:defRPr>
            </a:pPr>
            <a:r>
              <a:t>Hematology, Dermatology, Cardiology, Neurology</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13" name="MyosinHeadStruc.pdf" descr="MyosinHeadStruc.pdf"/>
          <p:cNvPicPr>
            <a:picLocks noChangeAspect="0"/>
          </p:cNvPicPr>
          <p:nvPr/>
        </p:nvPicPr>
        <p:blipFill>
          <a:blip r:embed="rId3">
            <a:extLst/>
          </a:blip>
          <a:stretch>
            <a:fillRect/>
          </a:stretch>
        </p:blipFill>
        <p:spPr>
          <a:xfrm>
            <a:off x="237066" y="1028700"/>
            <a:ext cx="8669868" cy="5046134"/>
          </a:xfrm>
          <a:prstGeom prst="rect">
            <a:avLst/>
          </a:prstGeom>
          <a:ln w="3175">
            <a:miter lim="400000"/>
          </a:ln>
        </p:spPr>
      </p:pic>
      <p:sp>
        <p:nvSpPr>
          <p:cNvPr id="81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8" name="Twisting Head Model…"/>
          <p:cNvSpPr txBox="1"/>
          <p:nvPr>
            <p:ph type="title"/>
          </p:nvPr>
        </p:nvSpPr>
        <p:spPr>
          <a:xfrm>
            <a:off x="685800" y="317500"/>
            <a:ext cx="7772400" cy="1553171"/>
          </a:xfrm>
          <a:prstGeom prst="rect">
            <a:avLst/>
          </a:prstGeom>
          <a:effectLst/>
        </p:spPr>
        <p:txBody>
          <a:bodyPr/>
          <a:lstStyle/>
          <a:p>
            <a:pPr>
              <a:defRPr b="1" sz="3400"/>
            </a:pPr>
            <a:r>
              <a:t>Twisting Head Model</a:t>
            </a:r>
          </a:p>
          <a:p>
            <a:pPr>
              <a:defRPr b="1" sz="3400"/>
            </a:pPr>
          </a:p>
          <a:p>
            <a:pPr>
              <a:defRPr b="1" sz="2600"/>
            </a:pPr>
            <a:r>
              <a:rPr b="0"/>
              <a:t>Myosin Lever Arm Orientations</a:t>
            </a:r>
          </a:p>
        </p:txBody>
      </p:sp>
      <p:pic>
        <p:nvPicPr>
          <p:cNvPr id="819" name="MyosinCohen.jpg" descr="MyosinCohen.jpg"/>
          <p:cNvPicPr>
            <a:picLocks noChangeAspect="0"/>
          </p:cNvPicPr>
          <p:nvPr/>
        </p:nvPicPr>
        <p:blipFill>
          <a:blip r:embed="rId3">
            <a:extLst/>
          </a:blip>
          <a:stretch>
            <a:fillRect/>
          </a:stretch>
        </p:blipFill>
        <p:spPr>
          <a:xfrm>
            <a:off x="2654300" y="2112433"/>
            <a:ext cx="3910189" cy="4334934"/>
          </a:xfrm>
          <a:prstGeom prst="rect">
            <a:avLst/>
          </a:prstGeom>
          <a:ln w="3175">
            <a:miter lim="400000"/>
          </a:ln>
        </p:spPr>
      </p:pic>
      <p:sp>
        <p:nvSpPr>
          <p:cNvPr id="82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4" name="Actin-based motors: Myosin superfamily…"/>
          <p:cNvSpPr/>
          <p:nvPr/>
        </p:nvSpPr>
        <p:spPr>
          <a:xfrm>
            <a:off x="1470492" y="238143"/>
            <a:ext cx="6203016" cy="12904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b="1" sz="2400"/>
            </a:pPr>
            <a:r>
              <a:t>Actin-based motors</a:t>
            </a:r>
            <a:r>
              <a:t>: Myosin superfamily</a:t>
            </a:r>
          </a:p>
          <a:p>
            <a:pPr/>
          </a:p>
          <a:p>
            <a:pPr/>
            <a:r>
              <a:t>Humans have ~</a:t>
            </a:r>
            <a:r>
              <a:rPr sz="1800"/>
              <a:t>40 myosin genes</a:t>
            </a:r>
            <a:endParaRPr sz="1800"/>
          </a:p>
          <a:p>
            <a:pPr/>
            <a:r>
              <a:rPr sz="1800"/>
              <a:t>Walk to Barbed (+) end of Actin Filament (except Myosin VI)</a:t>
            </a:r>
          </a:p>
        </p:txBody>
      </p:sp>
      <p:pic>
        <p:nvPicPr>
          <p:cNvPr id="825" name="figure 16-57" descr="figure 16-57"/>
          <p:cNvPicPr>
            <a:picLocks noChangeAspect="1"/>
          </p:cNvPicPr>
          <p:nvPr/>
        </p:nvPicPr>
        <p:blipFill>
          <a:blip r:embed="rId3">
            <a:extLst/>
          </a:blip>
          <a:stretch>
            <a:fillRect/>
          </a:stretch>
        </p:blipFill>
        <p:spPr>
          <a:xfrm>
            <a:off x="2946400" y="1752600"/>
            <a:ext cx="5867400" cy="3808413"/>
          </a:xfrm>
          <a:prstGeom prst="rect">
            <a:avLst/>
          </a:prstGeom>
          <a:ln w="12700">
            <a:miter lim="400000"/>
          </a:ln>
        </p:spPr>
      </p:pic>
      <p:sp>
        <p:nvSpPr>
          <p:cNvPr id="826" name="Contractility"/>
          <p:cNvSpPr/>
          <p:nvPr/>
        </p:nvSpPr>
        <p:spPr>
          <a:xfrm>
            <a:off x="1505088" y="2434103"/>
            <a:ext cx="1206224" cy="31339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a:lvl1pPr>
          </a:lstStyle>
          <a:p>
            <a:pPr>
              <a:defRPr sz="2000"/>
            </a:pPr>
            <a:r>
              <a:rPr sz="1600"/>
              <a:t>Contractility</a:t>
            </a:r>
          </a:p>
        </p:txBody>
      </p:sp>
      <p:sp>
        <p:nvSpPr>
          <p:cNvPr id="827" name="Line"/>
          <p:cNvSpPr/>
          <p:nvPr/>
        </p:nvSpPr>
        <p:spPr>
          <a:xfrm>
            <a:off x="2717800" y="2590800"/>
            <a:ext cx="685800" cy="0"/>
          </a:xfrm>
          <a:prstGeom prst="line">
            <a:avLst/>
          </a:prstGeom>
          <a:ln w="38100">
            <a:solidFill>
              <a:srgbClr val="000000"/>
            </a:solidFill>
            <a:tailEnd type="triangle"/>
          </a:ln>
        </p:spPr>
        <p:txBody>
          <a:bodyPr lIns="45719" rIns="45719"/>
          <a:lstStyle/>
          <a:p>
            <a:pPr marL="0" marR="0" algn="l" defTabSz="457200">
              <a:defRPr sz="1200">
                <a:uFillTx/>
                <a:latin typeface="+mj-lt"/>
                <a:ea typeface="+mj-ea"/>
                <a:cs typeface="+mj-cs"/>
                <a:sym typeface="Helvetica"/>
              </a:defRPr>
            </a:pPr>
          </a:p>
        </p:txBody>
      </p:sp>
      <p:sp>
        <p:nvSpPr>
          <p:cNvPr id="828" name="Line"/>
          <p:cNvSpPr/>
          <p:nvPr/>
        </p:nvSpPr>
        <p:spPr>
          <a:xfrm>
            <a:off x="2717800" y="3440112"/>
            <a:ext cx="685800" cy="1"/>
          </a:xfrm>
          <a:prstGeom prst="line">
            <a:avLst/>
          </a:prstGeom>
          <a:ln w="38100">
            <a:solidFill>
              <a:srgbClr val="000000"/>
            </a:solidFill>
            <a:tailEnd type="triangle"/>
          </a:ln>
        </p:spPr>
        <p:txBody>
          <a:bodyPr lIns="45719" rIns="45719"/>
          <a:lstStyle/>
          <a:p>
            <a:pPr marL="0" marR="0" algn="l" defTabSz="457200">
              <a:defRPr sz="1200">
                <a:uFillTx/>
                <a:latin typeface="+mj-lt"/>
                <a:ea typeface="+mj-ea"/>
                <a:cs typeface="+mj-cs"/>
                <a:sym typeface="Helvetica"/>
              </a:defRPr>
            </a:pPr>
          </a:p>
        </p:txBody>
      </p:sp>
      <p:sp>
        <p:nvSpPr>
          <p:cNvPr id="829" name="Transport"/>
          <p:cNvSpPr/>
          <p:nvPr/>
        </p:nvSpPr>
        <p:spPr>
          <a:xfrm>
            <a:off x="1604803" y="3135471"/>
            <a:ext cx="1006794" cy="313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a:lvl1pPr>
          </a:lstStyle>
          <a:p>
            <a:pPr>
              <a:defRPr sz="2000"/>
            </a:pPr>
            <a:r>
              <a:rPr sz="1600"/>
              <a:t>Transport</a:t>
            </a:r>
          </a:p>
        </p:txBody>
      </p:sp>
      <p:sp>
        <p:nvSpPr>
          <p:cNvPr id="830" name="Line"/>
          <p:cNvSpPr/>
          <p:nvPr/>
        </p:nvSpPr>
        <p:spPr>
          <a:xfrm>
            <a:off x="2717800" y="3155950"/>
            <a:ext cx="685800" cy="0"/>
          </a:xfrm>
          <a:prstGeom prst="line">
            <a:avLst/>
          </a:prstGeom>
          <a:ln w="38100">
            <a:solidFill>
              <a:srgbClr val="000000"/>
            </a:solidFill>
            <a:tailEnd type="triangle"/>
          </a:ln>
        </p:spPr>
        <p:txBody>
          <a:bodyPr lIns="45719" rIns="45719"/>
          <a:lstStyle/>
          <a:p>
            <a:pPr marL="0" marR="0" algn="l" defTabSz="457200">
              <a:defRPr sz="1200">
                <a:uFillTx/>
                <a:latin typeface="+mj-lt"/>
                <a:ea typeface="+mj-ea"/>
                <a:cs typeface="+mj-cs"/>
                <a:sym typeface="Helvetica"/>
              </a:defRPr>
            </a:pPr>
          </a:p>
        </p:txBody>
      </p:sp>
      <p:sp>
        <p:nvSpPr>
          <p:cNvPr id="831" name="Line"/>
          <p:cNvSpPr/>
          <p:nvPr/>
        </p:nvSpPr>
        <p:spPr>
          <a:xfrm>
            <a:off x="2717800" y="2351088"/>
            <a:ext cx="685800" cy="1"/>
          </a:xfrm>
          <a:prstGeom prst="line">
            <a:avLst/>
          </a:prstGeom>
          <a:ln w="38100">
            <a:solidFill>
              <a:srgbClr val="000000"/>
            </a:solidFill>
            <a:tailEnd type="triangle"/>
          </a:ln>
        </p:spPr>
        <p:txBody>
          <a:bodyPr lIns="45719" rIns="45719"/>
          <a:lstStyle/>
          <a:p>
            <a:pPr marL="0" marR="0" algn="l" defTabSz="457200">
              <a:defRPr sz="1200">
                <a:uFillTx/>
                <a:latin typeface="+mj-lt"/>
                <a:ea typeface="+mj-ea"/>
                <a:cs typeface="+mj-cs"/>
                <a:sym typeface="Helvetica"/>
              </a:defRPr>
            </a:pPr>
          </a:p>
        </p:txBody>
      </p:sp>
      <p:sp>
        <p:nvSpPr>
          <p:cNvPr id="832" name="Cellular organization"/>
          <p:cNvSpPr/>
          <p:nvPr/>
        </p:nvSpPr>
        <p:spPr>
          <a:xfrm>
            <a:off x="500002" y="1841560"/>
            <a:ext cx="1997196" cy="313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1600"/>
            </a:lvl1pPr>
          </a:lstStyle>
          <a:p>
            <a:pPr>
              <a:defRPr sz="2000"/>
            </a:pPr>
            <a:r>
              <a:rPr sz="1600"/>
              <a:t>Cellular organization</a:t>
            </a:r>
          </a:p>
        </p:txBody>
      </p:sp>
      <p:sp>
        <p:nvSpPr>
          <p:cNvPr id="833" name="Line"/>
          <p:cNvSpPr/>
          <p:nvPr/>
        </p:nvSpPr>
        <p:spPr>
          <a:xfrm flipH="1" flipV="1">
            <a:off x="2500313" y="2122488"/>
            <a:ext cx="228601" cy="228601"/>
          </a:xfrm>
          <a:prstGeom prst="line">
            <a:avLst/>
          </a:prstGeom>
          <a:ln w="38100">
            <a:solidFill>
              <a:srgbClr val="000000"/>
            </a:solidFill>
          </a:ln>
        </p:spPr>
        <p:txBody>
          <a:bodyPr lIns="45719" rIns="45719"/>
          <a:lstStyle/>
          <a:p>
            <a:pPr marL="0" marR="0" algn="l" defTabSz="457200">
              <a:defRPr sz="1200">
                <a:uFillTx/>
                <a:latin typeface="+mj-lt"/>
                <a:ea typeface="+mj-ea"/>
                <a:cs typeface="+mj-cs"/>
                <a:sym typeface="Helvetica"/>
              </a:defRPr>
            </a:pPr>
          </a:p>
        </p:txBody>
      </p:sp>
      <p:sp>
        <p:nvSpPr>
          <p:cNvPr id="834" name="Line"/>
          <p:cNvSpPr/>
          <p:nvPr/>
        </p:nvSpPr>
        <p:spPr>
          <a:xfrm>
            <a:off x="3479800" y="5181600"/>
            <a:ext cx="1066800" cy="0"/>
          </a:xfrm>
          <a:prstGeom prst="line">
            <a:avLst/>
          </a:prstGeom>
          <a:ln w="38100">
            <a:solidFill>
              <a:srgbClr val="000000"/>
            </a:solidFill>
          </a:ln>
        </p:spPr>
        <p:txBody>
          <a:bodyPr lIns="45719" rIns="45719"/>
          <a:lstStyle/>
          <a:p>
            <a:pPr marL="0" marR="0" algn="l" defTabSz="457200">
              <a:defRPr sz="1200">
                <a:uFillTx/>
                <a:latin typeface="+mj-lt"/>
                <a:ea typeface="+mj-ea"/>
                <a:cs typeface="+mj-cs"/>
                <a:sym typeface="Helvetica"/>
              </a:defRPr>
            </a:pPr>
          </a:p>
        </p:txBody>
      </p:sp>
      <p:sp>
        <p:nvSpPr>
          <p:cNvPr id="835" name="Line"/>
          <p:cNvSpPr/>
          <p:nvPr/>
        </p:nvSpPr>
        <p:spPr>
          <a:xfrm>
            <a:off x="4013200" y="5181600"/>
            <a:ext cx="0" cy="381000"/>
          </a:xfrm>
          <a:prstGeom prst="line">
            <a:avLst/>
          </a:prstGeom>
          <a:ln w="38100">
            <a:solidFill>
              <a:srgbClr val="000000"/>
            </a:solidFill>
            <a:tailEnd type="triangle"/>
          </a:ln>
        </p:spPr>
        <p:txBody>
          <a:bodyPr lIns="45719" rIns="45719"/>
          <a:lstStyle/>
          <a:p>
            <a:pPr marL="0" marR="0" algn="l" defTabSz="457200">
              <a:defRPr sz="1200">
                <a:uFillTx/>
                <a:latin typeface="+mj-lt"/>
                <a:ea typeface="+mj-ea"/>
                <a:cs typeface="+mj-cs"/>
                <a:sym typeface="Helvetica"/>
              </a:defRPr>
            </a:pPr>
          </a:p>
        </p:txBody>
      </p:sp>
      <p:sp>
        <p:nvSpPr>
          <p:cNvPr id="836" name="Only the motor domain is conserved…"/>
          <p:cNvSpPr/>
          <p:nvPr/>
        </p:nvSpPr>
        <p:spPr>
          <a:xfrm>
            <a:off x="1579223" y="5702300"/>
            <a:ext cx="5172753" cy="9094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rPr sz="1800"/>
              <a:t>Only the motor domain is conserved</a:t>
            </a:r>
          </a:p>
          <a:p>
            <a:pPr/>
          </a:p>
          <a:p>
            <a:pPr/>
            <a:r>
              <a:rPr sz="1800"/>
              <a:t>ATPase and Actin binding Sites: Linked Functions</a:t>
            </a:r>
          </a:p>
        </p:txBody>
      </p:sp>
      <p:sp>
        <p:nvSpPr>
          <p:cNvPr id="83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1" name="Myosin-II Dimer Moving on Actin Filament"/>
          <p:cNvSpPr txBox="1"/>
          <p:nvPr>
            <p:ph type="title"/>
          </p:nvPr>
        </p:nvSpPr>
        <p:spPr>
          <a:prstGeom prst="rect">
            <a:avLst/>
          </a:prstGeom>
        </p:spPr>
        <p:txBody>
          <a:bodyPr/>
          <a:lstStyle>
            <a:lvl1pPr>
              <a:defRPr b="1" sz="2800"/>
            </a:lvl1pPr>
          </a:lstStyle>
          <a:p>
            <a:pPr/>
            <a:r>
              <a:t>Myosin-II Dimer Moving on Actin Filament</a:t>
            </a:r>
          </a:p>
        </p:txBody>
      </p:sp>
      <p:pic>
        <p:nvPicPr>
          <p:cNvPr id="842" name="Myosin0-2.mov" descr="Myosin0-2.mo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2179266" y="2205950"/>
            <a:ext cx="4785468" cy="3589100"/>
          </a:xfrm>
          <a:prstGeom prst="rect">
            <a:avLst/>
          </a:prstGeom>
          <a:ln w="12700">
            <a:miter lim="400000"/>
          </a:ln>
        </p:spPr>
      </p:pic>
      <p:sp>
        <p:nvSpPr>
          <p:cNvPr id="843" name="Slide Number"/>
          <p:cNvSpPr txBox="1"/>
          <p:nvPr>
            <p:ph type="sldNum" sz="quarter" idx="2"/>
          </p:nvPr>
        </p:nvSpPr>
        <p:spPr>
          <a:xfrm>
            <a:off x="6553200" y="6248400"/>
            <a:ext cx="1905000" cy="264255"/>
          </a:xfrm>
          <a:prstGeom prst="rect">
            <a:avLst/>
          </a:prstGeom>
          <a:extLst>
            <a:ext uri="{C572A759-6A51-4108-AA02-DFA0A04FC94B}">
              <ma14:wrappingTextBoxFlag xmlns:ma14="http://schemas.microsoft.com/office/mac/drawingml/2011/main" val="1"/>
            </a:ext>
          </a:extLst>
        </p:spPr>
        <p:txBody>
          <a:bodyPr/>
          <a:lstStyle>
            <a:lvl1pPr>
              <a:defRPr sz="1200"/>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9916" fill="hold"/>
                                        <p:tgtEl>
                                          <p:spTgt spid="84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99609">
                <p:cTn id="7" fill="hold" display="0">
                  <p:stCondLst>
                    <p:cond delay="indefinite"/>
                  </p:stCondLst>
                </p:cTn>
                <p:tgtEl>
                  <p:spTgt spid="842"/>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47" name="1" descr="1"/>
          <p:cNvPicPr>
            <a:picLocks noChangeAspect="1"/>
          </p:cNvPicPr>
          <p:nvPr/>
        </p:nvPicPr>
        <p:blipFill>
          <a:blip r:embed="rId3">
            <a:extLst/>
          </a:blip>
          <a:stretch>
            <a:fillRect/>
          </a:stretch>
        </p:blipFill>
        <p:spPr>
          <a:xfrm>
            <a:off x="406400" y="1905000"/>
            <a:ext cx="8655050" cy="2254250"/>
          </a:xfrm>
          <a:prstGeom prst="rect">
            <a:avLst/>
          </a:prstGeom>
          <a:ln w="12700">
            <a:miter lim="400000"/>
          </a:ln>
        </p:spPr>
      </p:pic>
      <p:sp>
        <p:nvSpPr>
          <p:cNvPr id="848" name="Myosin Motor: Motion from Chemical Energy"/>
          <p:cNvSpPr/>
          <p:nvPr/>
        </p:nvSpPr>
        <p:spPr>
          <a:xfrm>
            <a:off x="1256719" y="482600"/>
            <a:ext cx="6630562"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400"/>
            </a:lvl1pPr>
          </a:lstStyle>
          <a:p>
            <a:pPr>
              <a:defRPr b="0"/>
            </a:pPr>
            <a:r>
              <a:rPr b="1"/>
              <a:t>Myosin Motor: Motion from Chemical Energy</a:t>
            </a:r>
          </a:p>
        </p:txBody>
      </p:sp>
      <p:sp>
        <p:nvSpPr>
          <p:cNvPr id="849" name="Binding of ATP -&gt; decreased affinity for actin (myosin head detaches)…"/>
          <p:cNvSpPr/>
          <p:nvPr/>
        </p:nvSpPr>
        <p:spPr>
          <a:xfrm>
            <a:off x="903761" y="4779962"/>
            <a:ext cx="7457128" cy="107539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spcBef>
                <a:spcPts val="200"/>
              </a:spcBef>
            </a:pPr>
            <a:r>
              <a:rPr sz="1600"/>
              <a:t>Binding of ATP -&gt; decreased affinity for actin (myosin head detaches)</a:t>
            </a:r>
          </a:p>
          <a:p>
            <a:pPr>
              <a:spcBef>
                <a:spcPts val="200"/>
              </a:spcBef>
            </a:pPr>
            <a:r>
              <a:rPr sz="1600"/>
              <a:t>Weak binding of myosin to another (next) actin -&gt; release of Pi -&gt;  tight binding</a:t>
            </a:r>
          </a:p>
          <a:p>
            <a:pPr>
              <a:spcBef>
                <a:spcPts val="200"/>
              </a:spcBef>
            </a:pPr>
            <a:r>
              <a:rPr sz="1600"/>
              <a:t>Closing of ATP-binding cleft -&gt; large conformational change (5 nm displacement)</a:t>
            </a:r>
          </a:p>
          <a:p>
            <a:pPr>
              <a:spcBef>
                <a:spcPts val="200"/>
              </a:spcBef>
            </a:pPr>
            <a:r>
              <a:rPr sz="1600"/>
              <a:t>ADP released during power stroke</a:t>
            </a:r>
          </a:p>
        </p:txBody>
      </p:sp>
      <p:sp>
        <p:nvSpPr>
          <p:cNvPr id="85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4" name="Microtubule-based motors: Kinesin superfamily…"/>
          <p:cNvSpPr/>
          <p:nvPr/>
        </p:nvSpPr>
        <p:spPr>
          <a:xfrm>
            <a:off x="1002297" y="177800"/>
            <a:ext cx="7139405" cy="9983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b="1" sz="2400"/>
            </a:pPr>
            <a:r>
              <a:t>Microtubule-based motors</a:t>
            </a:r>
            <a:r>
              <a:t>: Kinesin superfamily</a:t>
            </a:r>
          </a:p>
          <a:p>
            <a:pPr/>
          </a:p>
          <a:p>
            <a:pPr/>
            <a:r>
              <a:rPr sz="1800"/>
              <a:t>Humans: 40 kinesin genes. Generally Plus (+) end directed</a:t>
            </a:r>
            <a:r>
              <a:rPr sz="1800" u="sng"/>
              <a:t>.</a:t>
            </a:r>
          </a:p>
        </p:txBody>
      </p:sp>
      <p:pic>
        <p:nvPicPr>
          <p:cNvPr id="855" name="figure 16-58a" descr="figure 16-58a"/>
          <p:cNvPicPr>
            <a:picLocks noChangeAspect="1"/>
          </p:cNvPicPr>
          <p:nvPr/>
        </p:nvPicPr>
        <p:blipFill>
          <a:blip r:embed="rId3">
            <a:extLst/>
          </a:blip>
          <a:stretch>
            <a:fillRect/>
          </a:stretch>
        </p:blipFill>
        <p:spPr>
          <a:xfrm>
            <a:off x="584200" y="1320800"/>
            <a:ext cx="5638800" cy="5159375"/>
          </a:xfrm>
          <a:prstGeom prst="rect">
            <a:avLst/>
          </a:prstGeom>
          <a:ln w="12700">
            <a:miter lim="400000"/>
          </a:ln>
        </p:spPr>
      </p:pic>
      <p:sp>
        <p:nvSpPr>
          <p:cNvPr id="856" name="Homodimer"/>
          <p:cNvSpPr/>
          <p:nvPr/>
        </p:nvSpPr>
        <p:spPr>
          <a:xfrm>
            <a:off x="6188641" y="1614487"/>
            <a:ext cx="1414918" cy="350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l">
              <a:defRPr b="1" sz="1800"/>
            </a:lvl1pPr>
          </a:lstStyle>
          <a:p>
            <a:pPr/>
            <a:r>
              <a:t>Homodimer</a:t>
            </a:r>
          </a:p>
        </p:txBody>
      </p:sp>
      <p:sp>
        <p:nvSpPr>
          <p:cNvPr id="857" name="C-term motor…"/>
          <p:cNvSpPr/>
          <p:nvPr/>
        </p:nvSpPr>
        <p:spPr>
          <a:xfrm>
            <a:off x="6188641" y="5572881"/>
            <a:ext cx="1663188" cy="5800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l"/>
            <a:r>
              <a:rPr b="1" sz="1800"/>
              <a:t>C-term motor</a:t>
            </a:r>
          </a:p>
          <a:p>
            <a:pPr algn="l"/>
            <a:r>
              <a:rPr sz="1600"/>
              <a:t>Moves to (-) end</a:t>
            </a:r>
          </a:p>
        </p:txBody>
      </p:sp>
      <p:sp>
        <p:nvSpPr>
          <p:cNvPr id="858" name="Catastrophin…"/>
          <p:cNvSpPr/>
          <p:nvPr/>
        </p:nvSpPr>
        <p:spPr>
          <a:xfrm>
            <a:off x="6188641" y="4646991"/>
            <a:ext cx="2053254" cy="5800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l"/>
            <a:r>
              <a:rPr b="1" sz="1800"/>
              <a:t>Catastrophin</a:t>
            </a:r>
          </a:p>
          <a:p>
            <a:pPr algn="l"/>
            <a:r>
              <a:rPr sz="1600"/>
              <a:t>Loss of motor activity</a:t>
            </a:r>
          </a:p>
        </p:txBody>
      </p:sp>
      <p:sp>
        <p:nvSpPr>
          <p:cNvPr id="859" name="Monomer…"/>
          <p:cNvSpPr/>
          <p:nvPr/>
        </p:nvSpPr>
        <p:spPr>
          <a:xfrm>
            <a:off x="6188641" y="2457828"/>
            <a:ext cx="2663449" cy="5800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l"/>
            <a:r>
              <a:rPr b="1" sz="1800"/>
              <a:t>Monomer</a:t>
            </a:r>
          </a:p>
          <a:p>
            <a:pPr algn="l"/>
            <a:r>
              <a:rPr sz="1600"/>
              <a:t>Move membrane organelles</a:t>
            </a:r>
          </a:p>
        </p:txBody>
      </p:sp>
      <p:sp>
        <p:nvSpPr>
          <p:cNvPr id="860" name="Tetramer (antiparallel)…"/>
          <p:cNvSpPr/>
          <p:nvPr/>
        </p:nvSpPr>
        <p:spPr>
          <a:xfrm>
            <a:off x="6188641" y="3478969"/>
            <a:ext cx="2599465" cy="5800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l"/>
            <a:r>
              <a:rPr b="1" sz="1800"/>
              <a:t>Tetramer (antiparallel)</a:t>
            </a:r>
          </a:p>
          <a:p>
            <a:pPr algn="l"/>
            <a:r>
              <a:rPr sz="1600"/>
              <a:t>Push apart mitotic spindle</a:t>
            </a:r>
          </a:p>
        </p:txBody>
      </p:sp>
      <p:sp>
        <p:nvSpPr>
          <p:cNvPr id="86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5" name="Kinesin-1 Dimer Moving on Microtubule"/>
          <p:cNvSpPr txBox="1"/>
          <p:nvPr>
            <p:ph type="title"/>
          </p:nvPr>
        </p:nvSpPr>
        <p:spPr>
          <a:xfrm>
            <a:off x="685800" y="266700"/>
            <a:ext cx="7772400" cy="1143000"/>
          </a:xfrm>
          <a:prstGeom prst="rect">
            <a:avLst/>
          </a:prstGeom>
        </p:spPr>
        <p:txBody>
          <a:bodyPr/>
          <a:lstStyle>
            <a:lvl1pPr>
              <a:defRPr b="1" sz="2800"/>
            </a:lvl1pPr>
          </a:lstStyle>
          <a:p>
            <a:pPr/>
            <a:r>
              <a:t>Kinesin-1 Dimer Moving on Microtubule</a:t>
            </a:r>
          </a:p>
        </p:txBody>
      </p:sp>
      <p:sp>
        <p:nvSpPr>
          <p:cNvPr id="866" name="Slide Number"/>
          <p:cNvSpPr txBox="1"/>
          <p:nvPr>
            <p:ph type="sldNum" sz="quarter" idx="2"/>
          </p:nvPr>
        </p:nvSpPr>
        <p:spPr>
          <a:xfrm>
            <a:off x="6553200" y="6248400"/>
            <a:ext cx="1905000" cy="264255"/>
          </a:xfrm>
          <a:prstGeom prst="rect">
            <a:avLst/>
          </a:prstGeom>
          <a:extLst>
            <a:ext uri="{C572A759-6A51-4108-AA02-DFA0A04FC94B}">
              <ma14:wrappingTextBoxFlag xmlns:ma14="http://schemas.microsoft.com/office/mac/drawingml/2011/main" val="1"/>
            </a:ext>
          </a:extLst>
        </p:spPr>
        <p:txBody>
          <a:bodyPr/>
          <a:lstStyle>
            <a:lvl1pPr>
              <a:defRPr sz="1200"/>
            </a:lvl1pPr>
          </a:lstStyle>
          <a:p>
            <a:pPr/>
            <a:fld id="{86CB4B4D-7CA3-9044-876B-883B54F8677D}" type="slidenum"/>
          </a:p>
        </p:txBody>
      </p:sp>
      <p:pic>
        <p:nvPicPr>
          <p:cNvPr id="867" name="Kinesin0-2.mov" descr="Kinesin0-2.mo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1786466" y="1657406"/>
            <a:ext cx="5571068" cy="41783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39833332" fill="hold"/>
                                        <p:tgtEl>
                                          <p:spTgt spid="86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867"/>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871" name="1" descr="1"/>
          <p:cNvPicPr>
            <a:picLocks noChangeAspect="1"/>
          </p:cNvPicPr>
          <p:nvPr/>
        </p:nvPicPr>
        <p:blipFill>
          <a:blip r:embed="rId3">
            <a:extLst/>
          </a:blip>
          <a:srcRect l="1141" t="539" r="1141" b="50728"/>
          <a:stretch>
            <a:fillRect/>
          </a:stretch>
        </p:blipFill>
        <p:spPr>
          <a:xfrm>
            <a:off x="553367" y="3163759"/>
            <a:ext cx="6192592" cy="2345632"/>
          </a:xfrm>
          <a:prstGeom prst="rect">
            <a:avLst/>
          </a:prstGeom>
          <a:ln w="12700">
            <a:miter lim="400000"/>
          </a:ln>
        </p:spPr>
      </p:pic>
      <p:sp>
        <p:nvSpPr>
          <p:cNvPr id="872" name="Kinesins…"/>
          <p:cNvSpPr/>
          <p:nvPr/>
        </p:nvSpPr>
        <p:spPr>
          <a:xfrm>
            <a:off x="5632142" y="2654300"/>
            <a:ext cx="2527916" cy="119603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Kinesins</a:t>
            </a:r>
          </a:p>
          <a:p>
            <a:pPr/>
            <a:r>
              <a:rPr sz="1800"/>
              <a:t>0.02 to 2</a:t>
            </a:r>
            <a:r>
              <a:rPr sz="1800">
                <a:latin typeface="Symbol"/>
                <a:ea typeface="Symbol"/>
                <a:cs typeface="Symbol"/>
                <a:sym typeface="Symbol"/>
              </a:rPr>
              <a:t>m</a:t>
            </a:r>
            <a:r>
              <a:rPr sz="1800"/>
              <a:t>m/sec</a:t>
            </a:r>
          </a:p>
          <a:p>
            <a:pPr/>
            <a:r>
              <a:rPr sz="1800"/>
              <a:t>Tightly bound </a:t>
            </a:r>
            <a:r>
              <a:rPr sz="1800">
                <a:solidFill>
                  <a:srgbClr val="FF0000"/>
                </a:solidFill>
              </a:rPr>
              <a:t>with</a:t>
            </a:r>
            <a:r>
              <a:rPr sz="1800"/>
              <a:t> ATP</a:t>
            </a:r>
          </a:p>
          <a:p>
            <a:pPr/>
            <a:r>
              <a:rPr sz="1800"/>
              <a:t>Very processive</a:t>
            </a:r>
          </a:p>
        </p:txBody>
      </p:sp>
      <p:sp>
        <p:nvSpPr>
          <p:cNvPr id="873" name="Line"/>
          <p:cNvSpPr/>
          <p:nvPr/>
        </p:nvSpPr>
        <p:spPr>
          <a:xfrm>
            <a:off x="2244724" y="2666999"/>
            <a:ext cx="76202" cy="762002"/>
          </a:xfrm>
          <a:prstGeom prst="line">
            <a:avLst/>
          </a:prstGeom>
          <a:ln w="38100">
            <a:solidFill>
              <a:srgbClr val="000000"/>
            </a:solidFill>
            <a:tailEnd type="triangle"/>
          </a:ln>
        </p:spPr>
        <p:txBody>
          <a:bodyPr lIns="45719" rIns="45719"/>
          <a:lstStyle/>
          <a:p>
            <a:pPr marL="0" marR="0" algn="l" defTabSz="457200">
              <a:defRPr sz="1200">
                <a:uFillTx/>
                <a:latin typeface="+mj-lt"/>
                <a:ea typeface="+mj-ea"/>
                <a:cs typeface="+mj-cs"/>
                <a:sym typeface="Helvetica"/>
              </a:defRPr>
            </a:pPr>
          </a:p>
        </p:txBody>
      </p:sp>
      <p:sp>
        <p:nvSpPr>
          <p:cNvPr id="874" name="ATP binding to front head causes rear head to be thrown forward"/>
          <p:cNvSpPr/>
          <p:nvPr/>
        </p:nvSpPr>
        <p:spPr>
          <a:xfrm>
            <a:off x="2016125" y="1676400"/>
            <a:ext cx="1981200" cy="8984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vl1pPr>
          </a:lstStyle>
          <a:p>
            <a:pPr>
              <a:defRPr sz="2000"/>
            </a:pPr>
            <a:r>
              <a:rPr sz="1400"/>
              <a:t>ATP binding to front head causes rear head to be thrown forward</a:t>
            </a:r>
          </a:p>
        </p:txBody>
      </p:sp>
      <p:sp>
        <p:nvSpPr>
          <p:cNvPr id="875" name="Line"/>
          <p:cNvSpPr/>
          <p:nvPr/>
        </p:nvSpPr>
        <p:spPr>
          <a:xfrm flipH="1">
            <a:off x="4454525" y="2590800"/>
            <a:ext cx="304801" cy="533400"/>
          </a:xfrm>
          <a:prstGeom prst="line">
            <a:avLst/>
          </a:prstGeom>
          <a:ln w="38100">
            <a:solidFill>
              <a:srgbClr val="000000"/>
            </a:solidFill>
            <a:tailEnd type="triangle"/>
          </a:ln>
        </p:spPr>
        <p:txBody>
          <a:bodyPr lIns="45719" rIns="45719"/>
          <a:lstStyle/>
          <a:p>
            <a:pPr marL="0" marR="0" algn="l" defTabSz="457200">
              <a:defRPr sz="1200">
                <a:uFillTx/>
                <a:latin typeface="+mj-lt"/>
                <a:ea typeface="+mj-ea"/>
                <a:cs typeface="+mj-cs"/>
                <a:sym typeface="Helvetica"/>
              </a:defRPr>
            </a:pPr>
          </a:p>
        </p:txBody>
      </p:sp>
      <p:sp>
        <p:nvSpPr>
          <p:cNvPr id="876" name="Release of ADP and hydrolysis of ATP brings back the dimer to original state"/>
          <p:cNvSpPr/>
          <p:nvPr/>
        </p:nvSpPr>
        <p:spPr>
          <a:xfrm>
            <a:off x="4530725" y="1676400"/>
            <a:ext cx="1981200" cy="8984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400"/>
            </a:lvl1pPr>
          </a:lstStyle>
          <a:p>
            <a:pPr>
              <a:defRPr sz="2000"/>
            </a:pPr>
            <a:r>
              <a:rPr sz="1400"/>
              <a:t>Release of ADP and hydrolysis of ATP brings back the dimer to original state</a:t>
            </a:r>
          </a:p>
        </p:txBody>
      </p:sp>
      <p:sp>
        <p:nvSpPr>
          <p:cNvPr id="87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78" name="Kinesin Motor: Motion from Chemical Energy"/>
          <p:cNvSpPr/>
          <p:nvPr/>
        </p:nvSpPr>
        <p:spPr>
          <a:xfrm>
            <a:off x="1231270" y="508000"/>
            <a:ext cx="6681461" cy="43706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2400"/>
            </a:lvl1pPr>
          </a:lstStyle>
          <a:p>
            <a:pPr>
              <a:defRPr b="0"/>
            </a:pPr>
            <a:r>
              <a:rPr b="1"/>
              <a:t>Kinesin Motor: Motion from Chemical Energy</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2" name="Microtubule-based Motors…"/>
          <p:cNvSpPr/>
          <p:nvPr/>
        </p:nvSpPr>
        <p:spPr>
          <a:xfrm>
            <a:off x="2280713" y="328508"/>
            <a:ext cx="4785774" cy="107373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2800"/>
            </a:pPr>
            <a:r>
              <a:t>Microtubule-based Motors</a:t>
            </a:r>
          </a:p>
          <a:p>
            <a:pPr>
              <a:defRPr b="1"/>
            </a:pPr>
          </a:p>
          <a:p>
            <a:pPr/>
            <a:r>
              <a:t>Kinesin-1</a:t>
            </a:r>
          </a:p>
        </p:txBody>
      </p:sp>
      <p:pic>
        <p:nvPicPr>
          <p:cNvPr id="883" name="S9781416022558-036-f011" descr="S9781416022558-036-f011"/>
          <p:cNvPicPr>
            <a:picLocks noChangeAspect="1"/>
          </p:cNvPicPr>
          <p:nvPr/>
        </p:nvPicPr>
        <p:blipFill>
          <a:blip r:embed="rId3">
            <a:extLst/>
          </a:blip>
          <a:stretch>
            <a:fillRect/>
          </a:stretch>
        </p:blipFill>
        <p:spPr>
          <a:xfrm>
            <a:off x="1066800" y="1752600"/>
            <a:ext cx="7213600" cy="2967039"/>
          </a:xfrm>
          <a:prstGeom prst="rect">
            <a:avLst/>
          </a:prstGeom>
          <a:ln w="12700">
            <a:miter lim="400000"/>
          </a:ln>
        </p:spPr>
      </p:pic>
      <p:pic>
        <p:nvPicPr>
          <p:cNvPr id="884" name="1" descr="1"/>
          <p:cNvPicPr>
            <a:picLocks noChangeAspect="1"/>
          </p:cNvPicPr>
          <p:nvPr/>
        </p:nvPicPr>
        <p:blipFill>
          <a:blip r:embed="rId4">
            <a:extLst/>
          </a:blip>
          <a:stretch>
            <a:fillRect/>
          </a:stretch>
        </p:blipFill>
        <p:spPr>
          <a:xfrm>
            <a:off x="2590800" y="4836319"/>
            <a:ext cx="1079500" cy="1295401"/>
          </a:xfrm>
          <a:prstGeom prst="rect">
            <a:avLst/>
          </a:prstGeom>
          <a:ln w="12700">
            <a:miter lim="400000"/>
          </a:ln>
        </p:spPr>
      </p:pic>
      <p:sp>
        <p:nvSpPr>
          <p:cNvPr id="885" name="Line"/>
          <p:cNvSpPr/>
          <p:nvPr/>
        </p:nvSpPr>
        <p:spPr>
          <a:xfrm>
            <a:off x="3860757" y="5293519"/>
            <a:ext cx="609601" cy="1"/>
          </a:xfrm>
          <a:prstGeom prst="line">
            <a:avLst/>
          </a:prstGeom>
          <a:ln w="76200">
            <a:solidFill>
              <a:srgbClr val="000000"/>
            </a:solidFill>
            <a:tailEnd type="triangle"/>
          </a:ln>
        </p:spPr>
        <p:txBody>
          <a:bodyPr lIns="45719" rIns="45719"/>
          <a:lstStyle/>
          <a:p>
            <a:pPr marL="0" marR="0" algn="l" defTabSz="457200">
              <a:defRPr sz="1200">
                <a:uFillTx/>
                <a:latin typeface="+mj-lt"/>
                <a:ea typeface="+mj-ea"/>
                <a:cs typeface="+mj-cs"/>
                <a:sym typeface="Helvetica"/>
              </a:defRPr>
            </a:pPr>
          </a:p>
        </p:txBody>
      </p:sp>
      <p:sp>
        <p:nvSpPr>
          <p:cNvPr id="886" name="Avoids loss of cargo"/>
          <p:cNvSpPr/>
          <p:nvPr/>
        </p:nvSpPr>
        <p:spPr>
          <a:xfrm>
            <a:off x="4660815" y="5105903"/>
            <a:ext cx="2413170" cy="37523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Avoids loss of cargo</a:t>
            </a:r>
          </a:p>
        </p:txBody>
      </p:sp>
      <p:sp>
        <p:nvSpPr>
          <p:cNvPr id="88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1" name="Different evolutionary origin from Myosins and Kinesins…"/>
          <p:cNvSpPr/>
          <p:nvPr/>
        </p:nvSpPr>
        <p:spPr>
          <a:xfrm>
            <a:off x="533400" y="977900"/>
            <a:ext cx="8382000" cy="14420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8113" indent="-180473" algn="l">
              <a:buSzPct val="100000"/>
              <a:buChar char="•"/>
            </a:pPr>
            <a:r>
              <a:rPr sz="1800"/>
              <a:t>Different evolutionary origin from Myosins and Kinesins</a:t>
            </a:r>
          </a:p>
          <a:p>
            <a:pPr marL="348113" indent="-180473" algn="l">
              <a:buSzPct val="100000"/>
              <a:buChar char="•"/>
            </a:pPr>
            <a:r>
              <a:rPr sz="1800"/>
              <a:t>AAA proteins (ATPases Associated with diverse Activities)</a:t>
            </a:r>
          </a:p>
          <a:p>
            <a:pPr marL="348113" indent="-180473" algn="l">
              <a:buSzPct val="100000"/>
              <a:buChar char="•"/>
            </a:pPr>
            <a:r>
              <a:rPr sz="1800"/>
              <a:t>Cytoplasmic dynein - vesicle transport and position</a:t>
            </a:r>
          </a:p>
          <a:p>
            <a:pPr marL="348113" indent="-180473" algn="l">
              <a:buSzPct val="100000"/>
              <a:buChar char="•"/>
            </a:pPr>
            <a:r>
              <a:rPr sz="1800"/>
              <a:t>Motor component of cilia and flagella</a:t>
            </a:r>
          </a:p>
        </p:txBody>
      </p:sp>
      <p:pic>
        <p:nvPicPr>
          <p:cNvPr id="892" name="S9781416022558-036-f014" descr="S9781416022558-036-f014"/>
          <p:cNvPicPr>
            <a:picLocks noChangeAspect="1"/>
          </p:cNvPicPr>
          <p:nvPr/>
        </p:nvPicPr>
        <p:blipFill>
          <a:blip r:embed="rId3">
            <a:extLst/>
          </a:blip>
          <a:stretch>
            <a:fillRect/>
          </a:stretch>
        </p:blipFill>
        <p:spPr>
          <a:xfrm>
            <a:off x="1295400" y="2347913"/>
            <a:ext cx="6400800" cy="3711576"/>
          </a:xfrm>
          <a:prstGeom prst="rect">
            <a:avLst/>
          </a:prstGeom>
          <a:ln w="12700">
            <a:miter lim="400000"/>
          </a:ln>
        </p:spPr>
      </p:pic>
      <p:sp>
        <p:nvSpPr>
          <p:cNvPr id="893" name="Oval"/>
          <p:cNvSpPr/>
          <p:nvPr/>
        </p:nvSpPr>
        <p:spPr>
          <a:xfrm>
            <a:off x="1752600" y="5257800"/>
            <a:ext cx="838200" cy="381000"/>
          </a:xfrm>
          <a:prstGeom prst="ellipse">
            <a:avLst/>
          </a:prstGeom>
          <a:ln w="28575">
            <a:solidFill>
              <a:srgbClr val="FF0000"/>
            </a:solidFill>
          </a:ln>
        </p:spPr>
        <p:txBody>
          <a:bodyPr lIns="45719" rIns="45719" anchor="ctr"/>
          <a:lstStyle/>
          <a:p>
            <a:pPr marL="0" marR="0" algn="l">
              <a:defRPr sz="2400">
                <a:uFillTx/>
              </a:defRPr>
            </a:pPr>
          </a:p>
        </p:txBody>
      </p:sp>
      <p:sp>
        <p:nvSpPr>
          <p:cNvPr id="89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95" name="Microtubule-based Motors: Dyneins"/>
          <p:cNvSpPr/>
          <p:nvPr/>
        </p:nvSpPr>
        <p:spPr>
          <a:xfrm>
            <a:off x="1293917" y="188808"/>
            <a:ext cx="6403766" cy="48620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800"/>
            </a:lvl1pPr>
          </a:lstStyle>
          <a:p>
            <a:pPr/>
            <a:r>
              <a:t>Microtubule-based Motors: Dyneins</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 name="Microtubules"/>
          <p:cNvSpPr txBox="1"/>
          <p:nvPr>
            <p:ph type="title"/>
          </p:nvPr>
        </p:nvSpPr>
        <p:spPr>
          <a:xfrm>
            <a:off x="685800" y="139700"/>
            <a:ext cx="7772400" cy="775742"/>
          </a:xfrm>
          <a:prstGeom prst="rect">
            <a:avLst/>
          </a:prstGeom>
        </p:spPr>
        <p:txBody>
          <a:bodyPr/>
          <a:lstStyle/>
          <a:p>
            <a:pPr/>
            <a:r>
              <a:t>Microtubules</a:t>
            </a:r>
          </a:p>
        </p:txBody>
      </p:sp>
      <p:sp>
        <p:nvSpPr>
          <p:cNvPr id="156" name="Rigid hollow cylinders of 25 nm diameter…"/>
          <p:cNvSpPr txBox="1"/>
          <p:nvPr>
            <p:ph type="body" sz="quarter" idx="1"/>
          </p:nvPr>
        </p:nvSpPr>
        <p:spPr>
          <a:xfrm>
            <a:off x="1390445" y="1012723"/>
            <a:ext cx="6363110" cy="1512739"/>
          </a:xfrm>
          <a:prstGeom prst="rect">
            <a:avLst/>
          </a:prstGeom>
        </p:spPr>
        <p:txBody>
          <a:bodyPr/>
          <a:lstStyle/>
          <a:p>
            <a:pPr marL="469899" indent="-342899">
              <a:defRPr sz="2400"/>
            </a:pPr>
            <a:r>
              <a:t>Rigid hollow cylinders of 25 nm diameter</a:t>
            </a:r>
          </a:p>
          <a:p>
            <a:pPr marL="469899" indent="-342899">
              <a:defRPr sz="2400"/>
            </a:pPr>
            <a:r>
              <a:t>In all eukaryotic cells (FtsZ in bacteria)</a:t>
            </a:r>
          </a:p>
          <a:p>
            <a:pPr marL="469899" indent="-342899">
              <a:defRPr sz="2400"/>
            </a:pPr>
            <a:r>
              <a:t>Involved in stable and dynamic structures</a:t>
            </a:r>
          </a:p>
        </p:txBody>
      </p:sp>
      <p:sp>
        <p:nvSpPr>
          <p:cNvPr id="15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58" name="1" descr="1"/>
          <p:cNvPicPr>
            <a:picLocks noChangeAspect="1"/>
          </p:cNvPicPr>
          <p:nvPr/>
        </p:nvPicPr>
        <p:blipFill>
          <a:blip r:embed="rId3">
            <a:extLst/>
          </a:blip>
          <a:stretch>
            <a:fillRect/>
          </a:stretch>
        </p:blipFill>
        <p:spPr>
          <a:xfrm>
            <a:off x="1981200" y="2479573"/>
            <a:ext cx="5181600" cy="4057651"/>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9" name="IV. Cellular Machines Based on Microtubules and Actin"/>
          <p:cNvSpPr/>
          <p:nvPr/>
        </p:nvSpPr>
        <p:spPr>
          <a:xfrm>
            <a:off x="940930" y="876300"/>
            <a:ext cx="7262139" cy="101794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3200"/>
            </a:lvl1pPr>
          </a:lstStyle>
          <a:p>
            <a:pPr>
              <a:defRPr b="0"/>
            </a:pPr>
            <a:r>
              <a:rPr b="1"/>
              <a:t>IV. Cellular Machines Based on Microtubules and Actin</a:t>
            </a:r>
          </a:p>
        </p:txBody>
      </p:sp>
      <p:sp>
        <p:nvSpPr>
          <p:cNvPr id="90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01" name="Skeletal muscle (Actin with myosin-II)…"/>
          <p:cNvSpPr/>
          <p:nvPr/>
        </p:nvSpPr>
        <p:spPr>
          <a:xfrm>
            <a:off x="584200" y="2582113"/>
            <a:ext cx="8369400" cy="169377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marL="321376" indent="-280736" algn="l">
              <a:lnSpc>
                <a:spcPct val="150000"/>
              </a:lnSpc>
              <a:buSzPct val="100000"/>
              <a:buChar char="•"/>
            </a:pPr>
            <a:r>
              <a:rPr sz="2800"/>
              <a:t>Skeletal muscle (Actin with myosin-II)</a:t>
            </a:r>
          </a:p>
          <a:p>
            <a:pPr marL="321376" indent="-280736" algn="l">
              <a:lnSpc>
                <a:spcPct val="150000"/>
              </a:lnSpc>
              <a:buSzPct val="100000"/>
              <a:buChar char="•"/>
            </a:pPr>
            <a:r>
              <a:rPr sz="2800"/>
              <a:t>Cilia, flagella (Microtubules with dynein)</a:t>
            </a:r>
          </a:p>
          <a:p>
            <a:pPr marL="321376" indent="-280736" algn="l">
              <a:lnSpc>
                <a:spcPct val="150000"/>
              </a:lnSpc>
              <a:buSzPct val="100000"/>
              <a:buChar char="•"/>
            </a:pPr>
            <a:r>
              <a:rPr sz="2800"/>
              <a:t>Mitotic spindle (Microtubules with kinesin &amp; dynein)</a:t>
            </a: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05" name="figure 16-76" descr="figure 16-76"/>
          <p:cNvPicPr>
            <a:picLocks noChangeAspect="1"/>
          </p:cNvPicPr>
          <p:nvPr/>
        </p:nvPicPr>
        <p:blipFill>
          <a:blip r:embed="rId3">
            <a:extLst/>
          </a:blip>
          <a:stretch>
            <a:fillRect/>
          </a:stretch>
        </p:blipFill>
        <p:spPr>
          <a:xfrm>
            <a:off x="1325562" y="5048250"/>
            <a:ext cx="5259389" cy="1708150"/>
          </a:xfrm>
          <a:prstGeom prst="rect">
            <a:avLst/>
          </a:prstGeom>
          <a:ln w="12700">
            <a:miter lim="400000"/>
          </a:ln>
        </p:spPr>
      </p:pic>
      <p:sp>
        <p:nvSpPr>
          <p:cNvPr id="906" name="Striated (Skeletal &amp; Cardiac) Muscle…"/>
          <p:cNvSpPr/>
          <p:nvPr/>
        </p:nvSpPr>
        <p:spPr>
          <a:xfrm>
            <a:off x="1628492" y="140805"/>
            <a:ext cx="5429816" cy="7308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b="1" sz="2400"/>
            </a:pPr>
            <a:r>
              <a:t>Striated (Skeletal &amp; Cardiac) Muscle</a:t>
            </a:r>
          </a:p>
          <a:p>
            <a:pPr/>
            <a:r>
              <a:t>Filaments, Sarcomeres, Myofibrils</a:t>
            </a:r>
          </a:p>
        </p:txBody>
      </p:sp>
      <p:pic>
        <p:nvPicPr>
          <p:cNvPr id="907" name="1" descr="1"/>
          <p:cNvPicPr>
            <a:picLocks noChangeAspect="1"/>
          </p:cNvPicPr>
          <p:nvPr/>
        </p:nvPicPr>
        <p:blipFill>
          <a:blip r:embed="rId4">
            <a:extLst/>
          </a:blip>
          <a:stretch>
            <a:fillRect/>
          </a:stretch>
        </p:blipFill>
        <p:spPr>
          <a:xfrm>
            <a:off x="1706563" y="958850"/>
            <a:ext cx="2667001" cy="1868489"/>
          </a:xfrm>
          <a:prstGeom prst="rect">
            <a:avLst/>
          </a:prstGeom>
          <a:ln w="12700">
            <a:miter lim="400000"/>
          </a:ln>
        </p:spPr>
      </p:pic>
      <p:sp>
        <p:nvSpPr>
          <p:cNvPr id="908" name="Line"/>
          <p:cNvSpPr/>
          <p:nvPr/>
        </p:nvSpPr>
        <p:spPr>
          <a:xfrm flipH="1">
            <a:off x="1706563" y="2635249"/>
            <a:ext cx="1143001" cy="685802"/>
          </a:xfrm>
          <a:prstGeom prst="line">
            <a:avLst/>
          </a:prstGeom>
          <a:ln w="19050">
            <a:solidFill>
              <a:srgbClr val="000000"/>
            </a:solidFill>
            <a:prstDash val="dash"/>
          </a:ln>
        </p:spPr>
        <p:txBody>
          <a:bodyPr lIns="45719" rIns="45719"/>
          <a:lstStyle/>
          <a:p>
            <a:pPr marL="0" marR="0" algn="l" defTabSz="457200">
              <a:defRPr sz="1200">
                <a:uFillTx/>
                <a:latin typeface="+mj-lt"/>
                <a:ea typeface="+mj-ea"/>
                <a:cs typeface="+mj-cs"/>
                <a:sym typeface="Helvetica"/>
              </a:defRPr>
            </a:pPr>
          </a:p>
        </p:txBody>
      </p:sp>
      <p:sp>
        <p:nvSpPr>
          <p:cNvPr id="909" name="Line"/>
          <p:cNvSpPr/>
          <p:nvPr/>
        </p:nvSpPr>
        <p:spPr>
          <a:xfrm>
            <a:off x="3459162" y="2635249"/>
            <a:ext cx="2667002" cy="685802"/>
          </a:xfrm>
          <a:prstGeom prst="line">
            <a:avLst/>
          </a:prstGeom>
          <a:ln w="19050">
            <a:solidFill>
              <a:srgbClr val="000000"/>
            </a:solidFill>
            <a:prstDash val="dash"/>
          </a:ln>
        </p:spPr>
        <p:txBody>
          <a:bodyPr lIns="45719" rIns="45719"/>
          <a:lstStyle/>
          <a:p>
            <a:pPr marL="0" marR="0" algn="l" defTabSz="457200">
              <a:defRPr sz="1200">
                <a:uFillTx/>
                <a:latin typeface="+mj-lt"/>
                <a:ea typeface="+mj-ea"/>
                <a:cs typeface="+mj-cs"/>
                <a:sym typeface="Helvetica"/>
              </a:defRPr>
            </a:pPr>
          </a:p>
        </p:txBody>
      </p:sp>
      <p:pic>
        <p:nvPicPr>
          <p:cNvPr id="910" name="1" descr="1"/>
          <p:cNvPicPr>
            <a:picLocks noChangeAspect="1"/>
          </p:cNvPicPr>
          <p:nvPr/>
        </p:nvPicPr>
        <p:blipFill>
          <a:blip r:embed="rId5">
            <a:extLst/>
          </a:blip>
          <a:stretch>
            <a:fillRect/>
          </a:stretch>
        </p:blipFill>
        <p:spPr>
          <a:xfrm>
            <a:off x="5592762" y="1219200"/>
            <a:ext cx="955676" cy="1492250"/>
          </a:xfrm>
          <a:prstGeom prst="rect">
            <a:avLst/>
          </a:prstGeom>
          <a:ln w="12700">
            <a:miter lim="400000"/>
          </a:ln>
        </p:spPr>
      </p:pic>
      <p:sp>
        <p:nvSpPr>
          <p:cNvPr id="911" name="Myosin-II (Thick)"/>
          <p:cNvSpPr/>
          <p:nvPr/>
        </p:nvSpPr>
        <p:spPr>
          <a:xfrm>
            <a:off x="6877784" y="1441450"/>
            <a:ext cx="1646259" cy="313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l">
              <a:defRPr sz="1600"/>
            </a:lvl1pPr>
          </a:lstStyle>
          <a:p>
            <a:pPr>
              <a:defRPr sz="2000"/>
            </a:pPr>
            <a:r>
              <a:rPr sz="1600"/>
              <a:t>Myosin-II (Thick)</a:t>
            </a:r>
          </a:p>
        </p:txBody>
      </p:sp>
      <p:sp>
        <p:nvSpPr>
          <p:cNvPr id="912" name="Actin Filament (Thin)"/>
          <p:cNvSpPr/>
          <p:nvPr/>
        </p:nvSpPr>
        <p:spPr>
          <a:xfrm>
            <a:off x="6877784" y="1809750"/>
            <a:ext cx="2019222" cy="313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l">
              <a:defRPr sz="1600"/>
            </a:lvl1pPr>
          </a:lstStyle>
          <a:p>
            <a:pPr>
              <a:defRPr sz="2000"/>
            </a:pPr>
            <a:r>
              <a:rPr sz="1600"/>
              <a:t>Actin Filament (Thin)</a:t>
            </a:r>
          </a:p>
        </p:txBody>
      </p:sp>
      <p:pic>
        <p:nvPicPr>
          <p:cNvPr id="913" name="1" descr="1"/>
          <p:cNvPicPr>
            <a:picLocks noChangeAspect="1"/>
          </p:cNvPicPr>
          <p:nvPr/>
        </p:nvPicPr>
        <p:blipFill>
          <a:blip r:embed="rId6">
            <a:extLst/>
          </a:blip>
          <a:stretch>
            <a:fillRect/>
          </a:stretch>
        </p:blipFill>
        <p:spPr>
          <a:xfrm>
            <a:off x="1477962" y="3321050"/>
            <a:ext cx="4953001" cy="1651000"/>
          </a:xfrm>
          <a:prstGeom prst="rect">
            <a:avLst/>
          </a:prstGeom>
          <a:ln w="12700">
            <a:miter lim="400000"/>
          </a:ln>
        </p:spPr>
      </p:pic>
      <p:sp>
        <p:nvSpPr>
          <p:cNvPr id="914" name="Line"/>
          <p:cNvSpPr/>
          <p:nvPr/>
        </p:nvSpPr>
        <p:spPr>
          <a:xfrm>
            <a:off x="4799012" y="3244850"/>
            <a:ext cx="1" cy="1905000"/>
          </a:xfrm>
          <a:prstGeom prst="line">
            <a:avLst/>
          </a:prstGeom>
          <a:ln w="19050">
            <a:solidFill>
              <a:srgbClr val="FF0000"/>
            </a:solidFill>
            <a:prstDash val="dash"/>
          </a:ln>
        </p:spPr>
        <p:txBody>
          <a:bodyPr lIns="45719" rIns="45719"/>
          <a:lstStyle/>
          <a:p>
            <a:pPr marL="0" marR="0" algn="l" defTabSz="457200">
              <a:defRPr sz="1200">
                <a:uFillTx/>
                <a:latin typeface="+mj-lt"/>
                <a:ea typeface="+mj-ea"/>
                <a:cs typeface="+mj-cs"/>
                <a:sym typeface="Helvetica"/>
              </a:defRPr>
            </a:pPr>
          </a:p>
        </p:txBody>
      </p:sp>
      <p:sp>
        <p:nvSpPr>
          <p:cNvPr id="915" name="Line"/>
          <p:cNvSpPr/>
          <p:nvPr/>
        </p:nvSpPr>
        <p:spPr>
          <a:xfrm flipV="1">
            <a:off x="4787900" y="2689225"/>
            <a:ext cx="838201" cy="533400"/>
          </a:xfrm>
          <a:prstGeom prst="line">
            <a:avLst/>
          </a:prstGeom>
          <a:ln w="19050">
            <a:solidFill>
              <a:srgbClr val="FF0000"/>
            </a:solidFill>
            <a:prstDash val="dash"/>
            <a:tailEnd type="triangle"/>
          </a:ln>
        </p:spPr>
        <p:txBody>
          <a:bodyPr lIns="45719" rIns="45719"/>
          <a:lstStyle/>
          <a:p>
            <a:pPr marL="0" marR="0" algn="l" defTabSz="457200">
              <a:defRPr sz="1200">
                <a:uFillTx/>
                <a:latin typeface="+mj-lt"/>
                <a:ea typeface="+mj-ea"/>
                <a:cs typeface="+mj-cs"/>
                <a:sym typeface="Helvetica"/>
              </a:defRPr>
            </a:pPr>
          </a:p>
        </p:txBody>
      </p:sp>
      <p:sp>
        <p:nvSpPr>
          <p:cNvPr id="916" name="Line"/>
          <p:cNvSpPr/>
          <p:nvPr/>
        </p:nvSpPr>
        <p:spPr>
          <a:xfrm>
            <a:off x="6573977" y="1581150"/>
            <a:ext cx="265569" cy="0"/>
          </a:xfrm>
          <a:prstGeom prst="line">
            <a:avLst/>
          </a:prstGeom>
          <a:ln w="25400">
            <a:solidFill>
              <a:srgbClr val="000000"/>
            </a:solidFill>
            <a:headEnd type="arrow"/>
          </a:ln>
        </p:spPr>
        <p:txBody>
          <a:bodyPr lIns="45719" rIns="45719"/>
          <a:lstStyle/>
          <a:p>
            <a:pPr marL="0" marR="0" algn="l" defTabSz="457200">
              <a:defRPr sz="1200">
                <a:uFillTx/>
                <a:latin typeface="+mj-lt"/>
                <a:ea typeface="+mj-ea"/>
                <a:cs typeface="+mj-cs"/>
                <a:sym typeface="Helvetica"/>
              </a:defRPr>
            </a:pPr>
          </a:p>
        </p:txBody>
      </p:sp>
      <p:sp>
        <p:nvSpPr>
          <p:cNvPr id="91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18" name="Line"/>
          <p:cNvSpPr/>
          <p:nvPr/>
        </p:nvSpPr>
        <p:spPr>
          <a:xfrm>
            <a:off x="6573977" y="1979146"/>
            <a:ext cx="265569" cy="1"/>
          </a:xfrm>
          <a:prstGeom prst="line">
            <a:avLst/>
          </a:prstGeom>
          <a:ln w="25400">
            <a:solidFill>
              <a:srgbClr val="000000"/>
            </a:solidFill>
            <a:headEnd type="arrow"/>
          </a:ln>
        </p:spPr>
        <p:txBody>
          <a:bodyPr lIns="45719" rIns="45719"/>
          <a:lstStyle/>
          <a:p>
            <a:pPr marL="0" marR="0" algn="l" defTabSz="457200">
              <a:defRPr sz="1200">
                <a:uFillTx/>
                <a:latin typeface="+mj-lt"/>
                <a:ea typeface="+mj-ea"/>
                <a:cs typeface="+mj-cs"/>
                <a:sym typeface="Helvetica"/>
              </a:defRPr>
            </a:pPr>
          </a:p>
        </p:txBody>
      </p:sp>
      <p:sp>
        <p:nvSpPr>
          <p:cNvPr id="919" name="Cross-Section"/>
          <p:cNvSpPr/>
          <p:nvPr/>
        </p:nvSpPr>
        <p:spPr>
          <a:xfrm>
            <a:off x="6141184" y="876111"/>
            <a:ext cx="1522334" cy="31339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l">
              <a:defRPr b="1" sz="1600"/>
            </a:lvl1pPr>
          </a:lstStyle>
          <a:p>
            <a:pPr/>
            <a:r>
              <a:t>Cross-Section</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3" name="Ca2+-Based Regulation of Contraction"/>
          <p:cNvSpPr/>
          <p:nvPr/>
        </p:nvSpPr>
        <p:spPr>
          <a:xfrm>
            <a:off x="963116" y="228599"/>
            <a:ext cx="6614330" cy="48620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marL="0" marR="0">
              <a:defRPr b="1" sz="2800">
                <a:uFillTx/>
              </a:defRPr>
            </a:lvl1pPr>
          </a:lstStyle>
          <a:p>
            <a:pPr/>
            <a:r>
              <a:t>Ca2+-Based Regulation of Contraction</a:t>
            </a:r>
          </a:p>
        </p:txBody>
      </p:sp>
      <p:pic>
        <p:nvPicPr>
          <p:cNvPr id="924" name="figure 16-74cd" descr="figure 16-74cd"/>
          <p:cNvPicPr>
            <a:picLocks noChangeAspect="1"/>
          </p:cNvPicPr>
          <p:nvPr/>
        </p:nvPicPr>
        <p:blipFill>
          <a:blip r:embed="rId3">
            <a:extLst/>
          </a:blip>
          <a:stretch>
            <a:fillRect/>
          </a:stretch>
        </p:blipFill>
        <p:spPr>
          <a:xfrm>
            <a:off x="4686300" y="1219200"/>
            <a:ext cx="3325813" cy="3841750"/>
          </a:xfrm>
          <a:prstGeom prst="rect">
            <a:avLst/>
          </a:prstGeom>
          <a:ln w="12700">
            <a:miter lim="400000"/>
          </a:ln>
        </p:spPr>
      </p:pic>
      <p:pic>
        <p:nvPicPr>
          <p:cNvPr id="925" name="figure 16-78a" descr="figure 16-78a"/>
          <p:cNvPicPr>
            <a:picLocks noChangeAspect="1"/>
          </p:cNvPicPr>
          <p:nvPr/>
        </p:nvPicPr>
        <p:blipFill>
          <a:blip r:embed="rId4">
            <a:extLst/>
          </a:blip>
          <a:stretch>
            <a:fillRect/>
          </a:stretch>
        </p:blipFill>
        <p:spPr>
          <a:xfrm>
            <a:off x="609600" y="1600200"/>
            <a:ext cx="3505200" cy="1535113"/>
          </a:xfrm>
          <a:prstGeom prst="rect">
            <a:avLst/>
          </a:prstGeom>
          <a:ln w="12700">
            <a:miter lim="400000"/>
          </a:ln>
        </p:spPr>
      </p:pic>
      <p:pic>
        <p:nvPicPr>
          <p:cNvPr id="926" name="figure 16-78b" descr="figure 16-78b"/>
          <p:cNvPicPr>
            <a:picLocks noChangeAspect="1"/>
          </p:cNvPicPr>
          <p:nvPr/>
        </p:nvPicPr>
        <p:blipFill>
          <a:blip r:embed="rId5">
            <a:extLst/>
          </a:blip>
          <a:stretch>
            <a:fillRect/>
          </a:stretch>
        </p:blipFill>
        <p:spPr>
          <a:xfrm>
            <a:off x="457200" y="3886200"/>
            <a:ext cx="3581400" cy="1711325"/>
          </a:xfrm>
          <a:prstGeom prst="rect">
            <a:avLst/>
          </a:prstGeom>
          <a:ln w="12700">
            <a:miter lim="400000"/>
          </a:ln>
        </p:spPr>
      </p:pic>
      <p:pic>
        <p:nvPicPr>
          <p:cNvPr id="927" name="1" descr="1"/>
          <p:cNvPicPr>
            <a:picLocks noChangeAspect="1"/>
          </p:cNvPicPr>
          <p:nvPr/>
        </p:nvPicPr>
        <p:blipFill>
          <a:blip r:embed="rId6">
            <a:extLst/>
          </a:blip>
          <a:stretch>
            <a:fillRect/>
          </a:stretch>
        </p:blipFill>
        <p:spPr>
          <a:xfrm>
            <a:off x="7505700" y="3810000"/>
            <a:ext cx="952500" cy="1295400"/>
          </a:xfrm>
          <a:prstGeom prst="rect">
            <a:avLst/>
          </a:prstGeom>
          <a:ln w="12700">
            <a:miter lim="400000"/>
          </a:ln>
        </p:spPr>
      </p:pic>
      <p:sp>
        <p:nvSpPr>
          <p:cNvPr id="928" name="+"/>
          <p:cNvSpPr/>
          <p:nvPr/>
        </p:nvSpPr>
        <p:spPr>
          <a:xfrm>
            <a:off x="6562218" y="3657600"/>
            <a:ext cx="293114" cy="3752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a:t>
            </a:r>
          </a:p>
        </p:txBody>
      </p:sp>
      <p:sp>
        <p:nvSpPr>
          <p:cNvPr id="929" name="-"/>
          <p:cNvSpPr/>
          <p:nvPr/>
        </p:nvSpPr>
        <p:spPr>
          <a:xfrm>
            <a:off x="6195630" y="3635375"/>
            <a:ext cx="229365" cy="3752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a:t>
            </a:r>
          </a:p>
        </p:txBody>
      </p:sp>
      <p:sp>
        <p:nvSpPr>
          <p:cNvPr id="93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4" name="Familial Hypertrophic Cardiomyopathy"/>
          <p:cNvSpPr txBox="1"/>
          <p:nvPr>
            <p:ph type="title"/>
          </p:nvPr>
        </p:nvSpPr>
        <p:spPr>
          <a:xfrm>
            <a:off x="685800" y="381000"/>
            <a:ext cx="7772400" cy="975569"/>
          </a:xfrm>
          <a:prstGeom prst="rect">
            <a:avLst/>
          </a:prstGeom>
        </p:spPr>
        <p:txBody>
          <a:bodyPr/>
          <a:lstStyle>
            <a:lvl1pPr defTabSz="457200">
              <a:lnSpc>
                <a:spcPts val="3800"/>
              </a:lnSpc>
              <a:tabLst>
                <a:tab pos="88900" algn="l"/>
                <a:tab pos="1003300" algn="l"/>
                <a:tab pos="1917700" algn="l"/>
                <a:tab pos="2832100" algn="l"/>
                <a:tab pos="3746500" algn="l"/>
                <a:tab pos="4660900" algn="l"/>
                <a:tab pos="5575300" algn="l"/>
                <a:tab pos="6489700" algn="l"/>
                <a:tab pos="7404100" algn="l"/>
                <a:tab pos="8318500" algn="l"/>
                <a:tab pos="9232900" algn="l"/>
                <a:tab pos="10147300" algn="l"/>
              </a:tabLst>
              <a:defRPr b="1" sz="3200"/>
            </a:lvl1pPr>
          </a:lstStyle>
          <a:p>
            <a:pPr/>
            <a:r>
              <a:t>Familial Hypertrophic Cardiomyopathy</a:t>
            </a:r>
          </a:p>
        </p:txBody>
      </p:sp>
      <p:sp>
        <p:nvSpPr>
          <p:cNvPr id="935" name="Inherited human disease…"/>
          <p:cNvSpPr txBox="1"/>
          <p:nvPr>
            <p:ph type="body" sz="half" idx="1"/>
          </p:nvPr>
        </p:nvSpPr>
        <p:spPr>
          <a:xfrm>
            <a:off x="1687289" y="1765300"/>
            <a:ext cx="5769422" cy="4074369"/>
          </a:xfrm>
          <a:prstGeom prst="rect">
            <a:avLst/>
          </a:prstGeom>
          <a:effectLst/>
        </p:spPr>
        <p:txBody>
          <a:bodyPr/>
          <a:lstStyle/>
          <a:p>
            <a:pPr marL="448468" indent="-321468">
              <a:defRPr sz="3000"/>
            </a:pPr>
            <a:r>
              <a:t>Inherited human disease</a:t>
            </a:r>
          </a:p>
          <a:p>
            <a:pPr lvl="1" marL="681717" indent="-224517">
              <a:defRPr sz="2200"/>
            </a:pPr>
            <a:r>
              <a:t>Heart dysfunction - sudden death</a:t>
            </a:r>
          </a:p>
          <a:p>
            <a:pPr marL="448468" indent="-321468">
              <a:defRPr sz="3000"/>
            </a:pPr>
            <a:r>
              <a:t>Autosomal dominant</a:t>
            </a:r>
          </a:p>
          <a:p>
            <a:pPr marL="448468" indent="-321468">
              <a:defRPr sz="3000"/>
            </a:pPr>
            <a:r>
              <a:t>Myosin heavy chain gene first</a:t>
            </a:r>
          </a:p>
          <a:p>
            <a:pPr marL="448468" indent="-321468">
              <a:defRPr sz="3000"/>
            </a:pPr>
            <a:r>
              <a:t>Other sarcomere components</a:t>
            </a:r>
          </a:p>
          <a:p>
            <a:pPr marL="448468" indent="-321468">
              <a:defRPr sz="3000"/>
            </a:pPr>
            <a:r>
              <a:t>Subtle mutations</a:t>
            </a:r>
          </a:p>
          <a:p>
            <a:pPr lvl="1" marL="681717" indent="-224517">
              <a:defRPr sz="2200"/>
            </a:pPr>
            <a:r>
              <a:t>Mild effects on biochemical function</a:t>
            </a:r>
          </a:p>
        </p:txBody>
      </p:sp>
      <p:sp>
        <p:nvSpPr>
          <p:cNvPr id="93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0" name="Cilia and Flagella"/>
          <p:cNvSpPr/>
          <p:nvPr/>
        </p:nvSpPr>
        <p:spPr>
          <a:xfrm>
            <a:off x="2698950" y="317499"/>
            <a:ext cx="3257150" cy="51077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3000"/>
            </a:lvl1pPr>
          </a:lstStyle>
          <a:p>
            <a:pPr/>
            <a:r>
              <a:t>Cilia and Flagella</a:t>
            </a:r>
          </a:p>
        </p:txBody>
      </p:sp>
      <p:pic>
        <p:nvPicPr>
          <p:cNvPr id="941" name="S9781416022558-038-f014" descr="S9781416022558-038-f014"/>
          <p:cNvPicPr>
            <a:picLocks noChangeAspect="1"/>
          </p:cNvPicPr>
          <p:nvPr/>
        </p:nvPicPr>
        <p:blipFill>
          <a:blip r:embed="rId3">
            <a:extLst/>
          </a:blip>
          <a:stretch>
            <a:fillRect/>
          </a:stretch>
        </p:blipFill>
        <p:spPr>
          <a:xfrm>
            <a:off x="5359400" y="1790700"/>
            <a:ext cx="3176589" cy="3276600"/>
          </a:xfrm>
          <a:prstGeom prst="rect">
            <a:avLst/>
          </a:prstGeom>
          <a:ln w="12700">
            <a:miter lim="400000"/>
          </a:ln>
        </p:spPr>
      </p:pic>
      <p:sp>
        <p:nvSpPr>
          <p:cNvPr id="94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43" name="Flagella…"/>
          <p:cNvSpPr/>
          <p:nvPr/>
        </p:nvSpPr>
        <p:spPr>
          <a:xfrm>
            <a:off x="628609" y="2091619"/>
            <a:ext cx="4547141" cy="197626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l">
              <a:defRPr b="1"/>
            </a:pPr>
            <a:r>
              <a:rPr sz="1800"/>
              <a:t>Flagella</a:t>
            </a:r>
          </a:p>
          <a:p>
            <a:pPr algn="l"/>
            <a:r>
              <a:rPr sz="1800"/>
              <a:t>-helical motion</a:t>
            </a:r>
          </a:p>
          <a:p>
            <a:pPr algn="l"/>
            <a:r>
              <a:rPr sz="1800"/>
              <a:t>-sperm and many protozoa</a:t>
            </a:r>
            <a:endParaRPr sz="1800"/>
          </a:p>
          <a:p>
            <a:pPr algn="l"/>
          </a:p>
          <a:p>
            <a:pPr algn="l">
              <a:defRPr b="1"/>
            </a:pPr>
            <a:r>
              <a:rPr sz="1800"/>
              <a:t>Cilia</a:t>
            </a:r>
          </a:p>
          <a:p>
            <a:pPr algn="l"/>
            <a:r>
              <a:rPr sz="1800"/>
              <a:t>-whip-like motion (swimming breast stroke)</a:t>
            </a:r>
          </a:p>
          <a:p>
            <a:pPr algn="l"/>
            <a:r>
              <a:rPr sz="1800"/>
              <a:t>-move cells in fluids or fluids over cells</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7" name="Axoneme: Motor Core of Cilia and Flagella"/>
          <p:cNvSpPr/>
          <p:nvPr/>
        </p:nvSpPr>
        <p:spPr>
          <a:xfrm>
            <a:off x="667937" y="330199"/>
            <a:ext cx="7808127" cy="51077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b="1" sz="3000"/>
            </a:pPr>
            <a:r>
              <a:t>Axoneme: Motor Core of </a:t>
            </a:r>
            <a:r>
              <a:t>Cilia and Flagella</a:t>
            </a:r>
          </a:p>
        </p:txBody>
      </p:sp>
      <p:pic>
        <p:nvPicPr>
          <p:cNvPr id="948" name="figure 16-81b" descr="figure 16-81b"/>
          <p:cNvPicPr>
            <a:picLocks noChangeAspect="1"/>
          </p:cNvPicPr>
          <p:nvPr/>
        </p:nvPicPr>
        <p:blipFill>
          <a:blip r:embed="rId3">
            <a:extLst/>
          </a:blip>
          <a:stretch>
            <a:fillRect/>
          </a:stretch>
        </p:blipFill>
        <p:spPr>
          <a:xfrm>
            <a:off x="1759743" y="2184400"/>
            <a:ext cx="5135564" cy="3687763"/>
          </a:xfrm>
          <a:prstGeom prst="rect">
            <a:avLst/>
          </a:prstGeom>
          <a:ln w="12700">
            <a:miter lim="400000"/>
          </a:ln>
        </p:spPr>
      </p:pic>
      <p:sp>
        <p:nvSpPr>
          <p:cNvPr id="949" name="“9+2”"/>
          <p:cNvSpPr/>
          <p:nvPr/>
        </p:nvSpPr>
        <p:spPr>
          <a:xfrm>
            <a:off x="1123022" y="1828800"/>
            <a:ext cx="744806" cy="3752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r>
              <a:t>“</a:t>
            </a:r>
            <a:r>
              <a:t>9+2</a:t>
            </a:r>
            <a:r>
              <a:t>”</a:t>
            </a:r>
          </a:p>
        </p:txBody>
      </p:sp>
      <p:sp>
        <p:nvSpPr>
          <p:cNvPr id="95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54" name="S9781416022558-038-f016" descr="S9781416022558-038-f016"/>
          <p:cNvPicPr>
            <a:picLocks noChangeAspect="1"/>
          </p:cNvPicPr>
          <p:nvPr/>
        </p:nvPicPr>
        <p:blipFill>
          <a:blip r:embed="rId3">
            <a:extLst/>
          </a:blip>
          <a:stretch>
            <a:fillRect/>
          </a:stretch>
        </p:blipFill>
        <p:spPr>
          <a:xfrm>
            <a:off x="1066800" y="1371600"/>
            <a:ext cx="2840039" cy="5257800"/>
          </a:xfrm>
          <a:prstGeom prst="rect">
            <a:avLst/>
          </a:prstGeom>
          <a:ln w="12700">
            <a:miter lim="400000"/>
          </a:ln>
        </p:spPr>
      </p:pic>
      <p:pic>
        <p:nvPicPr>
          <p:cNvPr id="955" name="S9781416022558-038-f017" descr="S9781416022558-038-f017"/>
          <p:cNvPicPr>
            <a:picLocks noChangeAspect="1"/>
          </p:cNvPicPr>
          <p:nvPr/>
        </p:nvPicPr>
        <p:blipFill>
          <a:blip r:embed="rId4">
            <a:extLst/>
          </a:blip>
          <a:stretch>
            <a:fillRect/>
          </a:stretch>
        </p:blipFill>
        <p:spPr>
          <a:xfrm>
            <a:off x="5222875" y="1384300"/>
            <a:ext cx="2849564" cy="5334000"/>
          </a:xfrm>
          <a:prstGeom prst="rect">
            <a:avLst/>
          </a:prstGeom>
          <a:ln w="12700">
            <a:miter lim="400000"/>
          </a:ln>
        </p:spPr>
      </p:pic>
      <p:sp>
        <p:nvSpPr>
          <p:cNvPr id="956" name="13"/>
          <p:cNvSpPr/>
          <p:nvPr/>
        </p:nvSpPr>
        <p:spPr>
          <a:xfrm>
            <a:off x="3505201" y="4753062"/>
            <a:ext cx="342549" cy="2888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1400"/>
            </a:lvl1pPr>
          </a:lstStyle>
          <a:p>
            <a:pPr>
              <a:defRPr b="0" sz="2000"/>
            </a:pPr>
            <a:r>
              <a:rPr b="1" sz="1400"/>
              <a:t>13</a:t>
            </a:r>
          </a:p>
        </p:txBody>
      </p:sp>
      <p:sp>
        <p:nvSpPr>
          <p:cNvPr id="957" name="10"/>
          <p:cNvSpPr/>
          <p:nvPr/>
        </p:nvSpPr>
        <p:spPr>
          <a:xfrm>
            <a:off x="3505201" y="3856088"/>
            <a:ext cx="342549" cy="2888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1400"/>
            </a:lvl1pPr>
          </a:lstStyle>
          <a:p>
            <a:pPr>
              <a:defRPr b="0" sz="2000"/>
            </a:pPr>
            <a:r>
              <a:rPr b="1" sz="1400"/>
              <a:t>10</a:t>
            </a:r>
          </a:p>
        </p:txBody>
      </p:sp>
      <p:sp>
        <p:nvSpPr>
          <p:cNvPr id="958" name="Slide Number"/>
          <p:cNvSpPr txBox="1"/>
          <p:nvPr>
            <p:ph type="sldNum" sz="quarter" idx="2"/>
          </p:nvPr>
        </p:nvSpPr>
        <p:spPr>
          <a:xfrm>
            <a:off x="6908800" y="6337300"/>
            <a:ext cx="1905000" cy="28882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59" name="How Motion is Generated"/>
          <p:cNvSpPr/>
          <p:nvPr/>
        </p:nvSpPr>
        <p:spPr>
          <a:xfrm>
            <a:off x="2213423" y="330199"/>
            <a:ext cx="4717153" cy="51077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3000"/>
            </a:lvl1pPr>
          </a:lstStyle>
          <a:p>
            <a:pPr/>
            <a:r>
              <a:t>How Motion is Generated</a:t>
            </a:r>
          </a:p>
        </p:txBody>
      </p:sp>
      <p:sp>
        <p:nvSpPr>
          <p:cNvPr id="960" name="Dynein Arms Connect the Microtubule Pairs"/>
          <p:cNvSpPr txBox="1"/>
          <p:nvPr/>
        </p:nvSpPr>
        <p:spPr>
          <a:xfrm>
            <a:off x="1007800" y="773187"/>
            <a:ext cx="2958038" cy="666202"/>
          </a:xfrm>
          <a:prstGeom prst="rect">
            <a:avLst/>
          </a:prstGeom>
          <a:ln w="12700">
            <a:miter lim="400000"/>
          </a:ln>
          <a:extLst>
            <a:ext uri="{C572A759-6A51-4108-AA02-DFA0A04FC94B}">
              <ma14:wrappingTextBoxFlag xmlns:ma14="http://schemas.microsoft.com/office/mac/drawingml/2011/main" val="1"/>
            </a:ext>
          </a:extLst>
        </p:spPr>
        <p:txBody>
          <a:bodyPr lIns="45155" tIns="45155" rIns="45155" bIns="45155">
            <a:spAutoFit/>
          </a:bodyPr>
          <a:lstStyle/>
          <a:p>
            <a:pPr/>
            <a:r>
              <a:t>Dynein Arms Connect the Microtubule Pairs</a:t>
            </a:r>
          </a:p>
        </p:txBody>
      </p:sp>
      <p:sp>
        <p:nvSpPr>
          <p:cNvPr id="961" name="Microtubule Pairs Anchored at Base"/>
          <p:cNvSpPr txBox="1"/>
          <p:nvPr/>
        </p:nvSpPr>
        <p:spPr>
          <a:xfrm>
            <a:off x="5581239" y="773187"/>
            <a:ext cx="2280061" cy="666202"/>
          </a:xfrm>
          <a:prstGeom prst="rect">
            <a:avLst/>
          </a:prstGeom>
          <a:ln w="12700">
            <a:miter lim="400000"/>
          </a:ln>
          <a:extLst>
            <a:ext uri="{C572A759-6A51-4108-AA02-DFA0A04FC94B}">
              <ma14:wrappingTextBoxFlag xmlns:ma14="http://schemas.microsoft.com/office/mac/drawingml/2011/main" val="1"/>
            </a:ext>
          </a:extLst>
        </p:spPr>
        <p:txBody>
          <a:bodyPr lIns="45155" tIns="45155" rIns="45155" bIns="45155">
            <a:spAutoFit/>
          </a:bodyPr>
          <a:lstStyle/>
          <a:p>
            <a:pPr/>
            <a:r>
              <a:t>Microtubule Pairs Anchored at Base</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65" name="figure 16-83" descr="figure 16-83"/>
          <p:cNvPicPr>
            <a:picLocks noChangeAspect="1"/>
          </p:cNvPicPr>
          <p:nvPr/>
        </p:nvPicPr>
        <p:blipFill>
          <a:blip r:embed="rId3">
            <a:extLst/>
          </a:blip>
          <a:stretch>
            <a:fillRect/>
          </a:stretch>
        </p:blipFill>
        <p:spPr>
          <a:xfrm>
            <a:off x="1447800" y="1181100"/>
            <a:ext cx="6261100" cy="4797425"/>
          </a:xfrm>
          <a:prstGeom prst="rect">
            <a:avLst/>
          </a:prstGeom>
          <a:ln w="12700">
            <a:miter lim="400000"/>
          </a:ln>
        </p:spPr>
      </p:pic>
      <p:sp>
        <p:nvSpPr>
          <p:cNvPr id="96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67" name="How Motion is Generated"/>
          <p:cNvSpPr/>
          <p:nvPr/>
        </p:nvSpPr>
        <p:spPr>
          <a:xfrm>
            <a:off x="2213423" y="241299"/>
            <a:ext cx="4717153" cy="51077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3000"/>
            </a:lvl1pPr>
          </a:lstStyle>
          <a:p>
            <a:pPr/>
            <a:r>
              <a:t>How Motion is Generated</a:t>
            </a: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71" name="figure 17-30" descr="figure 17-30"/>
          <p:cNvPicPr>
            <a:picLocks noChangeAspect="1"/>
          </p:cNvPicPr>
          <p:nvPr/>
        </p:nvPicPr>
        <p:blipFill>
          <a:blip r:embed="rId3">
            <a:extLst/>
          </a:blip>
          <a:stretch>
            <a:fillRect/>
          </a:stretch>
        </p:blipFill>
        <p:spPr>
          <a:xfrm>
            <a:off x="304006" y="1841500"/>
            <a:ext cx="8535988" cy="3683000"/>
          </a:xfrm>
          <a:prstGeom prst="rect">
            <a:avLst/>
          </a:prstGeom>
          <a:ln w="12700">
            <a:miter lim="400000"/>
          </a:ln>
        </p:spPr>
      </p:pic>
      <p:sp>
        <p:nvSpPr>
          <p:cNvPr id="97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73" name="Mitotic Spindle: Movement of Chromosomes"/>
          <p:cNvSpPr/>
          <p:nvPr/>
        </p:nvSpPr>
        <p:spPr>
          <a:xfrm>
            <a:off x="414184" y="546099"/>
            <a:ext cx="8315632" cy="51077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3000"/>
            </a:lvl1pPr>
          </a:lstStyle>
          <a:p>
            <a:pPr/>
            <a:r>
              <a:t>Mitotic Spindle: Movement of Chromosomes </a:t>
            </a: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7" name="Intermediate Filaments"/>
          <p:cNvSpPr txBox="1"/>
          <p:nvPr>
            <p:ph type="title"/>
          </p:nvPr>
        </p:nvSpPr>
        <p:spPr>
          <a:prstGeom prst="rect">
            <a:avLst/>
          </a:prstGeom>
        </p:spPr>
        <p:txBody>
          <a:bodyPr/>
          <a:lstStyle>
            <a:lvl1pPr>
              <a:defRPr b="1" sz="4200"/>
            </a:lvl1pPr>
          </a:lstStyle>
          <a:p>
            <a:pPr/>
            <a:r>
              <a:t>Intermediate Filaments</a:t>
            </a:r>
          </a:p>
        </p:txBody>
      </p:sp>
      <p:sp>
        <p:nvSpPr>
          <p:cNvPr id="978" name="Filaments 10 nm wide =&gt; “intermediate”…"/>
          <p:cNvSpPr txBox="1"/>
          <p:nvPr>
            <p:ph type="body" idx="1"/>
          </p:nvPr>
        </p:nvSpPr>
        <p:spPr>
          <a:xfrm>
            <a:off x="1096937" y="2044700"/>
            <a:ext cx="6950126" cy="4140200"/>
          </a:xfrm>
          <a:prstGeom prst="rect">
            <a:avLst/>
          </a:prstGeom>
        </p:spPr>
        <p:txBody>
          <a:bodyPr/>
          <a:lstStyle/>
          <a:p>
            <a:pPr>
              <a:defRPr sz="2600"/>
            </a:pPr>
            <a:r>
              <a:t>Filaments 10 nm wide =&gt; “intermediate”</a:t>
            </a:r>
          </a:p>
          <a:p>
            <a:pPr>
              <a:defRPr sz="2600"/>
            </a:pPr>
            <a:r>
              <a:t>Present in Metazoa / Animals</a:t>
            </a:r>
          </a:p>
          <a:p>
            <a:pPr lvl="1" marL="742950" indent="-285750">
              <a:defRPr sz="2600"/>
            </a:pPr>
            <a:r>
              <a:t>i.e. not Plants or Unicellular Organisms</a:t>
            </a:r>
          </a:p>
          <a:p>
            <a:pPr>
              <a:defRPr sz="2600"/>
            </a:pPr>
            <a:r>
              <a:t>Complex Gene Superfamily</a:t>
            </a:r>
          </a:p>
          <a:p>
            <a:pPr lvl="1" marL="742950" indent="-285750">
              <a:defRPr sz="2600"/>
            </a:pPr>
            <a:r>
              <a:t>70 in Human Genome</a:t>
            </a:r>
          </a:p>
          <a:p>
            <a:pPr>
              <a:defRPr sz="2600"/>
            </a:pPr>
            <a:r>
              <a:t>Specific Expression at Different Times and Places</a:t>
            </a:r>
          </a:p>
        </p:txBody>
      </p:sp>
      <p:sp>
        <p:nvSpPr>
          <p:cNvPr id="97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defTabSz="519288"/>
          </a:lstStyle>
          <a:p>
            <a:pPr/>
            <a:fld id="{86CB4B4D-7CA3-9044-876B-883B54F8677D}" type="slidenum"/>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Actin"/>
          <p:cNvSpPr txBox="1"/>
          <p:nvPr>
            <p:ph type="title"/>
          </p:nvPr>
        </p:nvSpPr>
        <p:spPr>
          <a:xfrm>
            <a:off x="685800" y="63500"/>
            <a:ext cx="7772400" cy="692399"/>
          </a:xfrm>
          <a:prstGeom prst="rect">
            <a:avLst/>
          </a:prstGeom>
        </p:spPr>
        <p:txBody>
          <a:bodyPr/>
          <a:lstStyle/>
          <a:p>
            <a:pPr/>
            <a:r>
              <a:t>Actin</a:t>
            </a:r>
          </a:p>
        </p:txBody>
      </p:sp>
      <p:sp>
        <p:nvSpPr>
          <p:cNvPr id="163" name="Flexible microfilaments of 5-10nm diameter…"/>
          <p:cNvSpPr txBox="1"/>
          <p:nvPr>
            <p:ph type="body" sz="quarter" idx="1"/>
          </p:nvPr>
        </p:nvSpPr>
        <p:spPr>
          <a:xfrm>
            <a:off x="1079090" y="784123"/>
            <a:ext cx="7160616" cy="1538537"/>
          </a:xfrm>
          <a:prstGeom prst="rect">
            <a:avLst/>
          </a:prstGeom>
        </p:spPr>
        <p:txBody>
          <a:bodyPr/>
          <a:lstStyle/>
          <a:p>
            <a:pPr>
              <a:defRPr sz="2600"/>
            </a:pPr>
            <a:r>
              <a:t>Flexible microfilaments of 5-10nm diameter</a:t>
            </a:r>
          </a:p>
          <a:p>
            <a:pPr>
              <a:defRPr sz="2600"/>
            </a:pPr>
            <a:r>
              <a:t>In all eukaryotic cells (MreB in bacteria)</a:t>
            </a:r>
          </a:p>
          <a:p>
            <a:pPr>
              <a:defRPr sz="2600"/>
            </a:pPr>
            <a:r>
              <a:t>Involved in stable and dynamic structures</a:t>
            </a:r>
          </a:p>
        </p:txBody>
      </p:sp>
      <p:sp>
        <p:nvSpPr>
          <p:cNvPr id="16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65" name="1" descr="1"/>
          <p:cNvPicPr>
            <a:picLocks noChangeAspect="1"/>
          </p:cNvPicPr>
          <p:nvPr/>
        </p:nvPicPr>
        <p:blipFill>
          <a:blip r:embed="rId3">
            <a:extLst/>
          </a:blip>
          <a:stretch>
            <a:fillRect/>
          </a:stretch>
        </p:blipFill>
        <p:spPr>
          <a:xfrm>
            <a:off x="1935247" y="2379561"/>
            <a:ext cx="5448301" cy="4157663"/>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3" name="Biochemical Properties In Vitro"/>
          <p:cNvSpPr txBox="1"/>
          <p:nvPr>
            <p:ph type="title"/>
          </p:nvPr>
        </p:nvSpPr>
        <p:spPr>
          <a:prstGeom prst="rect">
            <a:avLst/>
          </a:prstGeom>
        </p:spPr>
        <p:txBody>
          <a:bodyPr/>
          <a:lstStyle>
            <a:lvl1pPr>
              <a:defRPr b="1" sz="3700"/>
            </a:lvl1pPr>
          </a:lstStyle>
          <a:p>
            <a:pPr/>
            <a:r>
              <a:t>Biochemical Properties In Vitro</a:t>
            </a:r>
          </a:p>
        </p:txBody>
      </p:sp>
      <p:sp>
        <p:nvSpPr>
          <p:cNvPr id="984" name="Very stable. Little subunit exchange.…"/>
          <p:cNvSpPr txBox="1"/>
          <p:nvPr>
            <p:ph type="body" sz="half" idx="1"/>
          </p:nvPr>
        </p:nvSpPr>
        <p:spPr>
          <a:xfrm>
            <a:off x="685800" y="2184400"/>
            <a:ext cx="7772400" cy="3013919"/>
          </a:xfrm>
          <a:prstGeom prst="rect">
            <a:avLst/>
          </a:prstGeom>
        </p:spPr>
        <p:txBody>
          <a:bodyPr/>
          <a:lstStyle/>
          <a:p>
            <a:pPr>
              <a:lnSpc>
                <a:spcPct val="130000"/>
              </a:lnSpc>
            </a:pPr>
            <a:r>
              <a:t>Very stable. Little subunit exchange.</a:t>
            </a:r>
          </a:p>
          <a:p>
            <a:pPr>
              <a:lnSpc>
                <a:spcPct val="130000"/>
              </a:lnSpc>
            </a:pPr>
            <a:r>
              <a:t>Very strong. Filaments do not break.</a:t>
            </a:r>
          </a:p>
          <a:p>
            <a:pPr lvl="1" marL="702128" indent="-244928">
              <a:lnSpc>
                <a:spcPct val="130000"/>
              </a:lnSpc>
              <a:defRPr sz="2400"/>
            </a:pPr>
            <a:r>
              <a:t>MT’s strong but brittle</a:t>
            </a:r>
          </a:p>
          <a:p>
            <a:pPr lvl="1" marL="702128" indent="-244928">
              <a:lnSpc>
                <a:spcPct val="130000"/>
              </a:lnSpc>
              <a:defRPr sz="2400"/>
            </a:pPr>
            <a:r>
              <a:t>Actin weak</a:t>
            </a:r>
          </a:p>
        </p:txBody>
      </p:sp>
      <p:sp>
        <p:nvSpPr>
          <p:cNvPr id="98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defTabSz="519288"/>
          </a:lstStyle>
          <a:p>
            <a:pPr/>
            <a:fld id="{86CB4B4D-7CA3-9044-876B-883B54F8677D}" type="slidenum"/>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9" name="Potential Functions In Vivo"/>
          <p:cNvSpPr txBox="1"/>
          <p:nvPr>
            <p:ph type="title"/>
          </p:nvPr>
        </p:nvSpPr>
        <p:spPr>
          <a:prstGeom prst="rect">
            <a:avLst/>
          </a:prstGeom>
        </p:spPr>
        <p:txBody>
          <a:bodyPr/>
          <a:lstStyle>
            <a:lvl1pPr>
              <a:defRPr b="1" sz="3900"/>
            </a:lvl1pPr>
          </a:lstStyle>
          <a:p>
            <a:pPr/>
            <a:r>
              <a:t>Potential Functions In Vivo</a:t>
            </a:r>
          </a:p>
        </p:txBody>
      </p:sp>
      <p:sp>
        <p:nvSpPr>
          <p:cNvPr id="990" name="Mechanical Strength of Cytoplasm…"/>
          <p:cNvSpPr txBox="1"/>
          <p:nvPr>
            <p:ph type="body" idx="1"/>
          </p:nvPr>
        </p:nvSpPr>
        <p:spPr>
          <a:xfrm>
            <a:off x="685800" y="2235200"/>
            <a:ext cx="7772400" cy="3919439"/>
          </a:xfrm>
          <a:prstGeom prst="rect">
            <a:avLst/>
          </a:prstGeom>
        </p:spPr>
        <p:txBody>
          <a:bodyPr/>
          <a:lstStyle/>
          <a:p>
            <a:pPr>
              <a:spcBef>
                <a:spcPts val="1200"/>
              </a:spcBef>
              <a:defRPr sz="2900"/>
            </a:pPr>
            <a:r>
              <a:t>Mechanical Strength of Cytoplasm</a:t>
            </a:r>
          </a:p>
          <a:p>
            <a:pPr>
              <a:spcBef>
                <a:spcPts val="1200"/>
              </a:spcBef>
              <a:defRPr sz="2900"/>
            </a:pPr>
            <a:r>
              <a:t>Help a Layer of Epithelial Cells Resist Shear Stress - Filaments Connect to Cell-cell Junctions</a:t>
            </a:r>
          </a:p>
          <a:p>
            <a:pPr>
              <a:spcBef>
                <a:spcPts val="1200"/>
              </a:spcBef>
              <a:defRPr sz="2900"/>
            </a:pPr>
            <a:r>
              <a:t>Hold Nucleus in Center of Cell</a:t>
            </a:r>
          </a:p>
        </p:txBody>
      </p:sp>
      <p:sp>
        <p:nvSpPr>
          <p:cNvPr id="99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defTabSz="519288"/>
          </a:lstStyle>
          <a:p>
            <a:pPr/>
            <a:fld id="{86CB4B4D-7CA3-9044-876B-883B54F8677D}" type="slidenum"/>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5" name="image.png" descr="image.png"/>
          <p:cNvPicPr>
            <a:picLocks noChangeAspect="0"/>
          </p:cNvPicPr>
          <p:nvPr/>
        </p:nvPicPr>
        <p:blipFill>
          <a:blip r:embed="rId3">
            <a:extLst/>
          </a:blip>
          <a:stretch>
            <a:fillRect/>
          </a:stretch>
        </p:blipFill>
        <p:spPr>
          <a:xfrm>
            <a:off x="2827866" y="572911"/>
            <a:ext cx="5599290" cy="6022623"/>
          </a:xfrm>
          <a:prstGeom prst="rect">
            <a:avLst/>
          </a:prstGeom>
          <a:ln w="3175">
            <a:miter lim="400000"/>
          </a:ln>
        </p:spPr>
      </p:pic>
      <p:sp>
        <p:nvSpPr>
          <p:cNvPr id="996" name="Structure &amp; Assembly"/>
          <p:cNvSpPr txBox="1"/>
          <p:nvPr>
            <p:ph type="title"/>
          </p:nvPr>
        </p:nvSpPr>
        <p:spPr>
          <a:xfrm>
            <a:off x="-12700" y="101600"/>
            <a:ext cx="2901752" cy="2372271"/>
          </a:xfrm>
          <a:prstGeom prst="rect">
            <a:avLst/>
          </a:prstGeom>
        </p:spPr>
        <p:txBody>
          <a:bodyPr/>
          <a:lstStyle/>
          <a:p>
            <a:pPr>
              <a:defRPr b="1" sz="3600"/>
            </a:pPr>
            <a:r>
              <a:t>Structure &amp;</a:t>
            </a:r>
            <a:br/>
            <a:r>
              <a:t>Assembly</a:t>
            </a:r>
          </a:p>
        </p:txBody>
      </p:sp>
      <p:sp>
        <p:nvSpPr>
          <p:cNvPr id="997" name="Slide Number"/>
          <p:cNvSpPr txBox="1"/>
          <p:nvPr>
            <p:ph type="sldNum" sz="quarter" idx="2"/>
          </p:nvPr>
        </p:nvSpPr>
        <p:spPr>
          <a:xfrm>
            <a:off x="6756400" y="6311900"/>
            <a:ext cx="1905000" cy="288824"/>
          </a:xfrm>
          <a:prstGeom prst="rect">
            <a:avLst/>
          </a:prstGeom>
          <a:effectLst/>
          <a:extLst>
            <a:ext uri="{C572A759-6A51-4108-AA02-DFA0A04FC94B}">
              <ma14:wrappingTextBoxFlag xmlns:ma14="http://schemas.microsoft.com/office/mac/drawingml/2011/main" val="1"/>
            </a:ext>
          </a:extLst>
        </p:spPr>
        <p:txBody>
          <a:bodyPr/>
          <a:lstStyle>
            <a:lvl1pPr defTabSz="519288">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1" name="Filament Unraveling: EM"/>
          <p:cNvSpPr txBox="1"/>
          <p:nvPr>
            <p:ph type="title"/>
          </p:nvPr>
        </p:nvSpPr>
        <p:spPr>
          <a:xfrm>
            <a:off x="165100" y="444500"/>
            <a:ext cx="2445842" cy="2681090"/>
          </a:xfrm>
          <a:prstGeom prst="rect">
            <a:avLst/>
          </a:prstGeom>
        </p:spPr>
        <p:txBody>
          <a:bodyPr/>
          <a:lstStyle>
            <a:lvl1pPr algn="l">
              <a:defRPr b="1" sz="3200"/>
            </a:lvl1pPr>
          </a:lstStyle>
          <a:p>
            <a:pPr/>
            <a:r>
              <a:t>Filament Unraveling: EM</a:t>
            </a:r>
          </a:p>
        </p:txBody>
      </p:sp>
      <p:sp>
        <p:nvSpPr>
          <p:cNvPr id="1002" name="Slide Number"/>
          <p:cNvSpPr txBox="1"/>
          <p:nvPr>
            <p:ph type="sldNum" sz="quarter" idx="2"/>
          </p:nvPr>
        </p:nvSpPr>
        <p:spPr>
          <a:xfrm>
            <a:off x="6553200" y="6502400"/>
            <a:ext cx="1905000" cy="28882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03" name="image.png" descr="image.png"/>
          <p:cNvPicPr>
            <a:picLocks noChangeAspect="0"/>
          </p:cNvPicPr>
          <p:nvPr/>
        </p:nvPicPr>
        <p:blipFill>
          <a:blip r:embed="rId3">
            <a:extLst/>
          </a:blip>
          <a:stretch>
            <a:fillRect/>
          </a:stretch>
        </p:blipFill>
        <p:spPr>
          <a:xfrm>
            <a:off x="2493433" y="474133"/>
            <a:ext cx="6434667" cy="5885745"/>
          </a:xfrm>
          <a:prstGeom prst="rect">
            <a:avLst/>
          </a:prstGeom>
          <a:ln w="12700">
            <a:miter lim="400000"/>
          </a:ln>
        </p:spPr>
      </p:pic>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7" name="Classes of IF Proteins"/>
          <p:cNvSpPr txBox="1"/>
          <p:nvPr>
            <p:ph type="title"/>
          </p:nvPr>
        </p:nvSpPr>
        <p:spPr>
          <a:xfrm>
            <a:off x="685800" y="381000"/>
            <a:ext cx="7772400" cy="877193"/>
          </a:xfrm>
          <a:prstGeom prst="rect">
            <a:avLst/>
          </a:prstGeom>
        </p:spPr>
        <p:txBody>
          <a:bodyPr/>
          <a:lstStyle>
            <a:lvl1pPr>
              <a:defRPr b="1" sz="3800"/>
            </a:lvl1pPr>
          </a:lstStyle>
          <a:p>
            <a:pPr/>
            <a:r>
              <a:t>Classes of IF Proteins</a:t>
            </a:r>
          </a:p>
        </p:txBody>
      </p:sp>
      <p:sp>
        <p:nvSpPr>
          <p:cNvPr id="1008" name="Body"/>
          <p:cNvSpPr txBox="1"/>
          <p:nvPr>
            <p:ph type="body" idx="1"/>
          </p:nvPr>
        </p:nvSpPr>
        <p:spPr>
          <a:prstGeom prst="rect">
            <a:avLst/>
          </a:prstGeom>
        </p:spPr>
        <p:txBody>
          <a:bodyPr/>
          <a:lstStyle/>
          <a:p>
            <a:pPr/>
          </a:p>
        </p:txBody>
      </p:sp>
      <p:sp>
        <p:nvSpPr>
          <p:cNvPr id="100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defTabSz="519288"/>
          </a:lstStyle>
          <a:p>
            <a:pPr/>
            <a:fld id="{86CB4B4D-7CA3-9044-876B-883B54F8677D}" type="slidenum"/>
          </a:p>
        </p:txBody>
      </p:sp>
      <p:pic>
        <p:nvPicPr>
          <p:cNvPr id="1010" name="image.pdf" descr="image.pdf"/>
          <p:cNvPicPr>
            <a:picLocks noChangeAspect="0"/>
          </p:cNvPicPr>
          <p:nvPr/>
        </p:nvPicPr>
        <p:blipFill>
          <a:blip r:embed="rId3">
            <a:extLst/>
          </a:blip>
          <a:stretch>
            <a:fillRect/>
          </a:stretch>
        </p:blipFill>
        <p:spPr>
          <a:xfrm>
            <a:off x="237066" y="1516944"/>
            <a:ext cx="8669868" cy="4408312"/>
          </a:xfrm>
          <a:prstGeom prst="rect">
            <a:avLst/>
          </a:prstGeom>
          <a:ln w="3175">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4" name="Regulation of IF Assembly"/>
          <p:cNvSpPr txBox="1"/>
          <p:nvPr>
            <p:ph type="title"/>
          </p:nvPr>
        </p:nvSpPr>
        <p:spPr>
          <a:xfrm>
            <a:off x="685800" y="381000"/>
            <a:ext cx="7772400" cy="1137494"/>
          </a:xfrm>
          <a:prstGeom prst="rect">
            <a:avLst/>
          </a:prstGeom>
        </p:spPr>
        <p:txBody>
          <a:bodyPr/>
          <a:lstStyle>
            <a:lvl1pPr>
              <a:defRPr b="1"/>
            </a:lvl1pPr>
          </a:lstStyle>
          <a:p>
            <a:pPr/>
            <a:r>
              <a:t>Regulation of IF Assembly</a:t>
            </a:r>
          </a:p>
        </p:txBody>
      </p:sp>
      <p:sp>
        <p:nvSpPr>
          <p:cNvPr id="1015" name="Notoriously Stable…"/>
          <p:cNvSpPr txBox="1"/>
          <p:nvPr>
            <p:ph type="body" idx="1"/>
          </p:nvPr>
        </p:nvSpPr>
        <p:spPr>
          <a:xfrm>
            <a:off x="685800" y="1981200"/>
            <a:ext cx="7924156" cy="4198492"/>
          </a:xfrm>
          <a:prstGeom prst="rect">
            <a:avLst/>
          </a:prstGeom>
        </p:spPr>
        <p:txBody>
          <a:bodyPr/>
          <a:lstStyle/>
          <a:p>
            <a:pPr>
              <a:lnSpc>
                <a:spcPct val="110000"/>
              </a:lnSpc>
              <a:spcBef>
                <a:spcPts val="1000"/>
              </a:spcBef>
            </a:pPr>
            <a:r>
              <a:t>Notoriously Stable</a:t>
            </a:r>
          </a:p>
          <a:p>
            <a:pPr lvl="1" marL="702128" indent="-244928">
              <a:lnSpc>
                <a:spcPct val="110000"/>
              </a:lnSpc>
              <a:spcBef>
                <a:spcPts val="1000"/>
              </a:spcBef>
              <a:defRPr sz="2400"/>
            </a:pPr>
            <a:r>
              <a:t>No Nucleotide</a:t>
            </a:r>
          </a:p>
          <a:p>
            <a:pPr>
              <a:lnSpc>
                <a:spcPct val="110000"/>
              </a:lnSpc>
              <a:spcBef>
                <a:spcPts val="1000"/>
              </a:spcBef>
            </a:pPr>
            <a:r>
              <a:t>Filaments Move Little</a:t>
            </a:r>
          </a:p>
          <a:p>
            <a:pPr lvl="1" marL="702128" indent="-244928">
              <a:lnSpc>
                <a:spcPct val="110000"/>
              </a:lnSpc>
              <a:spcBef>
                <a:spcPts val="1000"/>
              </a:spcBef>
              <a:defRPr sz="2400"/>
            </a:pPr>
            <a:r>
              <a:t>Precursors Move More</a:t>
            </a:r>
          </a:p>
          <a:p>
            <a:pPr>
              <a:lnSpc>
                <a:spcPct val="110000"/>
              </a:lnSpc>
              <a:spcBef>
                <a:spcPts val="1000"/>
              </a:spcBef>
            </a:pPr>
            <a:r>
              <a:t>Disassemble Somewhat during Mitosis</a:t>
            </a:r>
          </a:p>
          <a:p>
            <a:pPr lvl="1" marL="702128" indent="-244928">
              <a:lnSpc>
                <a:spcPct val="110000"/>
              </a:lnSpc>
              <a:spcBef>
                <a:spcPts val="1000"/>
              </a:spcBef>
              <a:defRPr sz="2400"/>
            </a:pPr>
            <a:r>
              <a:t>Phosphorylation by Cyclin-dependent Kinase (CDK)</a:t>
            </a:r>
          </a:p>
        </p:txBody>
      </p:sp>
      <p:sp>
        <p:nvSpPr>
          <p:cNvPr id="101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defTabSz="519288"/>
          </a:lstStyle>
          <a:p>
            <a:pPr/>
            <a:fld id="{86CB4B4D-7CA3-9044-876B-883B54F8677D}" type="slidenum"/>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0" name="Vimentin"/>
          <p:cNvSpPr txBox="1"/>
          <p:nvPr>
            <p:ph type="title"/>
          </p:nvPr>
        </p:nvSpPr>
        <p:spPr>
          <a:xfrm>
            <a:off x="685800" y="381000"/>
            <a:ext cx="7772400" cy="964357"/>
          </a:xfrm>
          <a:prstGeom prst="rect">
            <a:avLst/>
          </a:prstGeom>
        </p:spPr>
        <p:txBody>
          <a:bodyPr/>
          <a:lstStyle>
            <a:lvl1pPr>
              <a:defRPr b="1"/>
            </a:lvl1pPr>
          </a:lstStyle>
          <a:p>
            <a:pPr/>
            <a:r>
              <a:t>Vimentin</a:t>
            </a:r>
          </a:p>
        </p:txBody>
      </p:sp>
      <p:sp>
        <p:nvSpPr>
          <p:cNvPr id="1021" name="All Cells in Early Development…"/>
          <p:cNvSpPr txBox="1"/>
          <p:nvPr>
            <p:ph type="body" idx="1"/>
          </p:nvPr>
        </p:nvSpPr>
        <p:spPr>
          <a:prstGeom prst="rect">
            <a:avLst/>
          </a:prstGeom>
        </p:spPr>
        <p:txBody>
          <a:bodyPr/>
          <a:lstStyle/>
          <a:p>
            <a:pPr/>
            <a:r>
              <a:t>All Cells in Early Development</a:t>
            </a:r>
          </a:p>
          <a:p>
            <a:pPr/>
            <a:r>
              <a:t>Cage Around Nucleus</a:t>
            </a:r>
          </a:p>
          <a:p>
            <a:pPr/>
            <a:r>
              <a:t>Interacts with Microtubules</a:t>
            </a:r>
          </a:p>
          <a:p>
            <a:pPr/>
            <a:r>
              <a:t>Vimentin Knockout Mouse</a:t>
            </a:r>
          </a:p>
          <a:p>
            <a:pPr lvl="1" marL="702128" indent="-244928">
              <a:defRPr sz="2400"/>
            </a:pPr>
            <a:r>
              <a:t>Initially normal at gross inspection</a:t>
            </a:r>
          </a:p>
          <a:p>
            <a:pPr lvl="1" marL="702128" indent="-244928">
              <a:defRPr sz="2400"/>
            </a:pPr>
            <a:r>
              <a:t>Cultured cells have altered properties of uncertain significance</a:t>
            </a:r>
          </a:p>
        </p:txBody>
      </p:sp>
      <p:sp>
        <p:nvSpPr>
          <p:cNvPr id="102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defTabSz="519288"/>
          </a:lstStyle>
          <a:p>
            <a:pPr/>
            <a:fld id="{86CB4B4D-7CA3-9044-876B-883B54F8677D}" type="slidenum"/>
          </a:p>
        </p:txBody>
      </p:sp>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6" name="Vimentin: Cage around Nucleus"/>
          <p:cNvSpPr txBox="1"/>
          <p:nvPr>
            <p:ph type="title"/>
          </p:nvPr>
        </p:nvSpPr>
        <p:spPr>
          <a:xfrm>
            <a:off x="685800" y="215900"/>
            <a:ext cx="7772400" cy="1143000"/>
          </a:xfrm>
          <a:prstGeom prst="rect">
            <a:avLst/>
          </a:prstGeom>
        </p:spPr>
        <p:txBody>
          <a:bodyPr/>
          <a:lstStyle>
            <a:lvl1pPr>
              <a:defRPr b="1" sz="3600"/>
            </a:lvl1pPr>
          </a:lstStyle>
          <a:p>
            <a:pPr/>
            <a:r>
              <a:t>Vimentin: Cage around Nucleus</a:t>
            </a:r>
          </a:p>
        </p:txBody>
      </p:sp>
      <p:sp>
        <p:nvSpPr>
          <p:cNvPr id="102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defTabSz="519288"/>
          </a:lstStyle>
          <a:p>
            <a:pPr/>
            <a:fld id="{86CB4B4D-7CA3-9044-876B-883B54F8677D}" type="slidenum"/>
          </a:p>
        </p:txBody>
      </p:sp>
      <p:pic>
        <p:nvPicPr>
          <p:cNvPr id="1028" name="image.pdf" descr="image.pdf"/>
          <p:cNvPicPr>
            <a:picLocks noChangeAspect="0"/>
          </p:cNvPicPr>
          <p:nvPr/>
        </p:nvPicPr>
        <p:blipFill>
          <a:blip r:embed="rId3">
            <a:extLst/>
          </a:blip>
          <a:stretch>
            <a:fillRect/>
          </a:stretch>
        </p:blipFill>
        <p:spPr>
          <a:xfrm>
            <a:off x="1962855" y="1612507"/>
            <a:ext cx="5420079" cy="4550835"/>
          </a:xfrm>
          <a:prstGeom prst="rect">
            <a:avLst/>
          </a:prstGeom>
          <a:ln w="3175">
            <a:miter lim="400000"/>
          </a:ln>
        </p:spPr>
      </p:pic>
      <p:sp>
        <p:nvSpPr>
          <p:cNvPr id="1029" name="Vimentin Filaments in a Cultured Cell"/>
          <p:cNvSpPr/>
          <p:nvPr/>
        </p:nvSpPr>
        <p:spPr>
          <a:xfrm>
            <a:off x="2667170" y="6353449"/>
            <a:ext cx="4317661" cy="374102"/>
          </a:xfrm>
          <a:prstGeom prst="rect">
            <a:avLst/>
          </a:prstGeom>
          <a:ln w="12700">
            <a:miter lim="400000"/>
          </a:ln>
          <a:extLst>
            <a:ext uri="{C572A759-6A51-4108-AA02-DFA0A04FC94B}">
              <ma14:wrappingTextBoxFlag xmlns:ma14="http://schemas.microsoft.com/office/mac/drawingml/2011/main" val="1"/>
            </a:ext>
          </a:extLst>
        </p:spPr>
        <p:txBody>
          <a:bodyPr wrap="none" lIns="45155" tIns="45155" rIns="45155" bIns="45155">
            <a:spAutoFit/>
          </a:bodyPr>
          <a:lstStyle/>
          <a:p>
            <a:pPr/>
            <a:r>
              <a:t>Vimentin Filaments in a Cultured Cell</a:t>
            </a:r>
          </a:p>
        </p:txBody>
      </p:sp>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3" name="IFs are Dynamic but Relatively Stable: FRAP of Vimentin vs. Keratin in One Cell"/>
          <p:cNvSpPr txBox="1"/>
          <p:nvPr>
            <p:ph type="title"/>
          </p:nvPr>
        </p:nvSpPr>
        <p:spPr>
          <a:xfrm>
            <a:off x="139700" y="469900"/>
            <a:ext cx="3328740" cy="2901306"/>
          </a:xfrm>
          <a:prstGeom prst="rect">
            <a:avLst/>
          </a:prstGeom>
        </p:spPr>
        <p:txBody>
          <a:bodyPr/>
          <a:lstStyle>
            <a:lvl1pPr>
              <a:defRPr sz="3200"/>
            </a:lvl1pPr>
          </a:lstStyle>
          <a:p>
            <a:pPr/>
            <a:r>
              <a:t>IFs are Dynamic but Relatively Stable: FRAP of Vimentin vs. Keratin in One Cell</a:t>
            </a:r>
          </a:p>
        </p:txBody>
      </p:sp>
      <p:sp>
        <p:nvSpPr>
          <p:cNvPr id="1034" name="Slide Number"/>
          <p:cNvSpPr txBox="1"/>
          <p:nvPr>
            <p:ph type="sldNum" sz="quarter" idx="2"/>
          </p:nvPr>
        </p:nvSpPr>
        <p:spPr>
          <a:xfrm>
            <a:off x="6946900" y="6451600"/>
            <a:ext cx="1905000" cy="288824"/>
          </a:xfrm>
          <a:prstGeom prst="rect">
            <a:avLst/>
          </a:prstGeom>
          <a:extLst>
            <a:ext uri="{C572A759-6A51-4108-AA02-DFA0A04FC94B}">
              <ma14:wrappingTextBoxFlag xmlns:ma14="http://schemas.microsoft.com/office/mac/drawingml/2011/main" val="1"/>
            </a:ext>
          </a:extLst>
        </p:spPr>
        <p:txBody>
          <a:bodyPr/>
          <a:lstStyle>
            <a:lvl1pPr defTabSz="519288"/>
          </a:lstStyle>
          <a:p>
            <a:pPr/>
            <a:fld id="{86CB4B4D-7CA3-9044-876B-883B54F8677D}" type="slidenum"/>
          </a:p>
        </p:txBody>
      </p:sp>
      <p:pic>
        <p:nvPicPr>
          <p:cNvPr id="1035" name="image.jpg" descr="image.jpg"/>
          <p:cNvPicPr>
            <a:picLocks noChangeAspect="0"/>
          </p:cNvPicPr>
          <p:nvPr/>
        </p:nvPicPr>
        <p:blipFill>
          <a:blip r:embed="rId3">
            <a:extLst/>
          </a:blip>
          <a:stretch>
            <a:fillRect/>
          </a:stretch>
        </p:blipFill>
        <p:spPr>
          <a:xfrm>
            <a:off x="3529188" y="381000"/>
            <a:ext cx="4916312" cy="6096000"/>
          </a:xfrm>
          <a:prstGeom prst="rect">
            <a:avLst/>
          </a:prstGeom>
          <a:ln w="3175">
            <a:miter lim="400000"/>
          </a:ln>
        </p:spPr>
      </p:pic>
      <p:sp>
        <p:nvSpPr>
          <p:cNvPr id="1036" name="Left: Vimentin (Green)…"/>
          <p:cNvSpPr/>
          <p:nvPr/>
        </p:nvSpPr>
        <p:spPr>
          <a:xfrm>
            <a:off x="955059" y="5010855"/>
            <a:ext cx="2708457" cy="1309512"/>
          </a:xfrm>
          <a:prstGeom prst="rect">
            <a:avLst/>
          </a:prstGeom>
          <a:ln w="12700">
            <a:miter lim="400000"/>
          </a:ln>
          <a:extLst>
            <a:ext uri="{C572A759-6A51-4108-AA02-DFA0A04FC94B}">
              <ma14:wrappingTextBoxFlag xmlns:ma14="http://schemas.microsoft.com/office/mac/drawingml/2011/main" val="1"/>
            </a:ext>
          </a:extLst>
        </p:spPr>
        <p:txBody>
          <a:bodyPr wrap="none" lIns="45155" tIns="45155" rIns="45155" bIns="45155">
            <a:spAutoFit/>
          </a:bodyPr>
          <a:lstStyle/>
          <a:p>
            <a:pPr>
              <a:defRPr>
                <a:latin typeface="+mj-lt"/>
                <a:ea typeface="+mj-ea"/>
                <a:cs typeface="+mj-cs"/>
                <a:sym typeface="Helvetica"/>
              </a:defRPr>
            </a:pPr>
            <a:r>
              <a:t>Left: Vimentin (Green)</a:t>
            </a:r>
          </a:p>
          <a:p>
            <a:pPr>
              <a:defRPr>
                <a:latin typeface="+mj-lt"/>
                <a:ea typeface="+mj-ea"/>
                <a:cs typeface="+mj-cs"/>
                <a:sym typeface="Helvetica"/>
              </a:defRPr>
            </a:pPr>
            <a:r>
              <a:t>Right: Keratin (Red)</a:t>
            </a:r>
          </a:p>
          <a:p>
            <a:pPr>
              <a:defRPr>
                <a:latin typeface="+mj-lt"/>
                <a:ea typeface="+mj-ea"/>
                <a:cs typeface="+mj-cs"/>
                <a:sym typeface="Helvetica"/>
              </a:defRPr>
            </a:pPr>
          </a:p>
          <a:p>
            <a:pPr>
              <a:defRPr>
                <a:latin typeface="+mj-lt"/>
                <a:ea typeface="+mj-ea"/>
                <a:cs typeface="+mj-cs"/>
                <a:sym typeface="Helvetica"/>
              </a:defRPr>
            </a:pPr>
            <a:r>
              <a:t>10-min time intervals</a:t>
            </a:r>
          </a:p>
        </p:txBody>
      </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0" name="Dynamics of IF Particles in Cell Periphery"/>
          <p:cNvSpPr txBox="1"/>
          <p:nvPr>
            <p:ph type="title"/>
          </p:nvPr>
        </p:nvSpPr>
        <p:spPr>
          <a:xfrm>
            <a:off x="685800" y="508000"/>
            <a:ext cx="7772400" cy="1038578"/>
          </a:xfrm>
          <a:prstGeom prst="rect">
            <a:avLst/>
          </a:prstGeom>
        </p:spPr>
        <p:txBody>
          <a:bodyPr/>
          <a:lstStyle>
            <a:lvl1pPr>
              <a:defRPr b="1" sz="3000"/>
            </a:lvl1pPr>
          </a:lstStyle>
          <a:p>
            <a:pPr/>
            <a:r>
              <a:t>Dynamics of IF Particles in Cell Periphery</a:t>
            </a:r>
          </a:p>
        </p:txBody>
      </p:sp>
      <p:sp>
        <p:nvSpPr>
          <p:cNvPr id="104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defTabSz="519288"/>
          </a:lstStyle>
          <a:p>
            <a:pPr/>
            <a:fld id="{86CB4B4D-7CA3-9044-876B-883B54F8677D}" type="slidenum"/>
          </a:p>
        </p:txBody>
      </p:sp>
      <p:pic>
        <p:nvPicPr>
          <p:cNvPr id="1042" name="Movie1-2.mov" descr="Movie1-2.mo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1975555" y="2390422"/>
            <a:ext cx="1049868" cy="1038579"/>
          </a:xfrm>
          <a:prstGeom prst="rect">
            <a:avLst/>
          </a:prstGeom>
          <a:ln w="12700">
            <a:miter lim="400000"/>
          </a:ln>
        </p:spPr>
      </p:pic>
      <p:pic>
        <p:nvPicPr>
          <p:cNvPr id="1043" name="Movie2-2.mov" descr="Movie2-2.mov"/>
          <p:cNvPicPr>
            <a:picLocks noChangeAspect="0"/>
          </p:cNvPicPr>
          <p:nvPr>
            <a:videoFile r:link="rId6"/>
            <p:extLst>
              <p:ext uri="{DAA4B4D4-6D71-4841-9C94-3DE7FCFB9230}">
                <p14:media xmlns:p14="http://schemas.microsoft.com/office/powerpoint/2010/main" r:embed="rId7"/>
              </p:ext>
            </p:extLst>
          </p:nvPr>
        </p:nvPicPr>
        <p:blipFill>
          <a:blip r:embed="rId8">
            <a:extLst/>
          </a:blip>
          <a:stretch>
            <a:fillRect/>
          </a:stretch>
        </p:blipFill>
        <p:spPr>
          <a:xfrm>
            <a:off x="5475111" y="2311400"/>
            <a:ext cx="1174045" cy="1185334"/>
          </a:xfrm>
          <a:prstGeom prst="rect">
            <a:avLst/>
          </a:prstGeom>
          <a:ln w="12700">
            <a:miter lim="400000"/>
          </a:ln>
        </p:spPr>
      </p:pic>
      <p:sp>
        <p:nvSpPr>
          <p:cNvPr id="1044" name="11 micrometers…"/>
          <p:cNvSpPr/>
          <p:nvPr/>
        </p:nvSpPr>
        <p:spPr>
          <a:xfrm>
            <a:off x="1524830" y="3891844"/>
            <a:ext cx="1950798" cy="666203"/>
          </a:xfrm>
          <a:prstGeom prst="rect">
            <a:avLst/>
          </a:prstGeom>
          <a:ln w="12700">
            <a:miter lim="400000"/>
          </a:ln>
          <a:extLst>
            <a:ext uri="{C572A759-6A51-4108-AA02-DFA0A04FC94B}">
              <ma14:wrappingTextBoxFlag xmlns:ma14="http://schemas.microsoft.com/office/mac/drawingml/2011/main" val="1"/>
            </a:ext>
          </a:extLst>
        </p:spPr>
        <p:txBody>
          <a:bodyPr wrap="none" lIns="45155" tIns="45155" rIns="45155" bIns="45155">
            <a:spAutoFit/>
          </a:bodyPr>
          <a:lstStyle/>
          <a:p>
            <a:pPr>
              <a:defRPr>
                <a:solidFill>
                  <a:schemeClr val="accent3">
                    <a:lumOff val="44000"/>
                  </a:schemeClr>
                </a:solidFill>
              </a:defRPr>
            </a:pPr>
            <a:r>
              <a:t>11 micrometers</a:t>
            </a:r>
          </a:p>
          <a:p>
            <a:pPr>
              <a:defRPr>
                <a:solidFill>
                  <a:schemeClr val="accent3">
                    <a:lumOff val="44000"/>
                  </a:schemeClr>
                </a:solidFill>
              </a:defRPr>
            </a:pPr>
            <a:r>
              <a:t>over 10 minutes</a:t>
            </a:r>
          </a:p>
        </p:txBody>
      </p:sp>
      <p:sp>
        <p:nvSpPr>
          <p:cNvPr id="1045" name="18 micrometers…"/>
          <p:cNvSpPr/>
          <p:nvPr/>
        </p:nvSpPr>
        <p:spPr>
          <a:xfrm>
            <a:off x="5074008" y="3891844"/>
            <a:ext cx="1964440" cy="666203"/>
          </a:xfrm>
          <a:prstGeom prst="rect">
            <a:avLst/>
          </a:prstGeom>
          <a:ln w="12700">
            <a:miter lim="400000"/>
          </a:ln>
          <a:extLst>
            <a:ext uri="{C572A759-6A51-4108-AA02-DFA0A04FC94B}">
              <ma14:wrappingTextBoxFlag xmlns:ma14="http://schemas.microsoft.com/office/mac/drawingml/2011/main" val="1"/>
            </a:ext>
          </a:extLst>
        </p:spPr>
        <p:txBody>
          <a:bodyPr wrap="none" lIns="45155" tIns="45155" rIns="45155" bIns="45155">
            <a:spAutoFit/>
          </a:bodyPr>
          <a:lstStyle/>
          <a:p>
            <a:pPr>
              <a:defRPr>
                <a:solidFill>
                  <a:schemeClr val="accent3">
                    <a:lumOff val="44000"/>
                  </a:schemeClr>
                </a:solidFill>
              </a:defRPr>
            </a:pPr>
            <a:r>
              <a:t>18 micrometers</a:t>
            </a:r>
          </a:p>
          <a:p>
            <a:pPr>
              <a:defRPr>
                <a:solidFill>
                  <a:schemeClr val="accent3">
                    <a:lumOff val="44000"/>
                  </a:schemeClr>
                </a:solidFill>
              </a:defRPr>
            </a:pPr>
            <a:r>
              <a:t>over 10 minutes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4000000" fill="hold"/>
                                        <p:tgtEl>
                                          <p:spTgt spid="1042"/>
                                        </p:tgtEl>
                                      </p:cBhvr>
                                    </p:cmd>
                                  </p:childTnLst>
                                </p:cTn>
                              </p:par>
                            </p:childTnLst>
                          </p:cTn>
                        </p:par>
                        <p:par>
                          <p:cTn id="7" fill="hold">
                            <p:stCondLst>
                              <p:cond delay="4000000"/>
                            </p:stCondLst>
                            <p:childTnLst>
                              <p:par>
                                <p:cTn id="8" presetClass="mediacall" nodeType="afterEffect" presetSubtype="0" presetID="1" grpId="2" fill="hold">
                                  <p:stCondLst>
                                    <p:cond delay="0"/>
                                  </p:stCondLst>
                                  <p:childTnLst>
                                    <p:cmd type="call" cmd="playFrom(0.0)">
                                      <p:cBhvr>
                                        <p:cTn id="9" dur="4079999" fill="hold"/>
                                        <p:tgtEl>
                                          <p:spTgt spid="104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10" fill="hold" display="0">
                  <p:stCondLst>
                    <p:cond delay="indefinite"/>
                  </p:stCondLst>
                </p:cTn>
                <p:tgtEl>
                  <p:spTgt spid="1042"/>
                </p:tgtEl>
              </p:cMediaNode>
            </p:video>
            <p:video fullScrn="0">
              <p:cMediaNode mute="0" showWhenStopped="1" numSld="1" vol="100000">
                <p:cTn id="11" fill="hold" display="0">
                  <p:stCondLst>
                    <p:cond delay="indefinite"/>
                  </p:stCondLst>
                </p:cTn>
                <p:tgtEl>
                  <p:spTgt spid="104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9" name="1" descr="1"/>
          <p:cNvPicPr>
            <a:picLocks noChangeAspect="1"/>
          </p:cNvPicPr>
          <p:nvPr/>
        </p:nvPicPr>
        <p:blipFill>
          <a:blip r:embed="rId3">
            <a:extLst/>
          </a:blip>
          <a:stretch>
            <a:fillRect/>
          </a:stretch>
        </p:blipFill>
        <p:spPr>
          <a:xfrm>
            <a:off x="2186133" y="2325636"/>
            <a:ext cx="5181601" cy="4067176"/>
          </a:xfrm>
          <a:prstGeom prst="rect">
            <a:avLst/>
          </a:prstGeom>
          <a:ln w="12700">
            <a:miter lim="400000"/>
          </a:ln>
        </p:spPr>
      </p:pic>
      <p:sp>
        <p:nvSpPr>
          <p:cNvPr id="170" name="Neurofilaments"/>
          <p:cNvSpPr/>
          <p:nvPr/>
        </p:nvSpPr>
        <p:spPr>
          <a:xfrm>
            <a:off x="567943" y="2844800"/>
            <a:ext cx="1439040" cy="288824"/>
          </a:xfrm>
          <a:prstGeom prst="rect">
            <a:avLst/>
          </a:prstGeom>
          <a:solidFill>
            <a:srgbClr val="00F900"/>
          </a:solidFill>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1400"/>
            </a:lvl1pPr>
          </a:lstStyle>
          <a:p>
            <a:pPr>
              <a:defRPr b="0" sz="2000"/>
            </a:pPr>
            <a:r>
              <a:rPr b="1" sz="1400"/>
              <a:t>Neurofilaments</a:t>
            </a:r>
          </a:p>
        </p:txBody>
      </p:sp>
      <p:sp>
        <p:nvSpPr>
          <p:cNvPr id="171" name="Vimentin"/>
          <p:cNvSpPr/>
          <p:nvPr/>
        </p:nvSpPr>
        <p:spPr>
          <a:xfrm>
            <a:off x="7367734" y="2555976"/>
            <a:ext cx="892357" cy="28882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1400"/>
            </a:lvl1pPr>
          </a:lstStyle>
          <a:p>
            <a:pPr>
              <a:defRPr b="0" sz="2000"/>
            </a:pPr>
            <a:r>
              <a:rPr b="1" sz="1400"/>
              <a:t>Vimentin</a:t>
            </a:r>
          </a:p>
        </p:txBody>
      </p:sp>
      <p:sp>
        <p:nvSpPr>
          <p:cNvPr id="172" name="Nuclear lamins"/>
          <p:cNvSpPr/>
          <p:nvPr/>
        </p:nvSpPr>
        <p:spPr>
          <a:xfrm>
            <a:off x="7385052" y="4609447"/>
            <a:ext cx="1409696" cy="28882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b="1" sz="1400"/>
            </a:lvl1pPr>
          </a:lstStyle>
          <a:p>
            <a:pPr>
              <a:defRPr b="0" sz="2000"/>
            </a:pPr>
            <a:r>
              <a:rPr b="1" sz="1400"/>
              <a:t>Nuclear lamins</a:t>
            </a:r>
          </a:p>
        </p:txBody>
      </p:sp>
      <p:sp>
        <p:nvSpPr>
          <p:cNvPr id="173" name="Line"/>
          <p:cNvSpPr/>
          <p:nvPr/>
        </p:nvSpPr>
        <p:spPr>
          <a:xfrm flipV="1">
            <a:off x="5949269" y="4733329"/>
            <a:ext cx="1437964" cy="41059"/>
          </a:xfrm>
          <a:prstGeom prst="line">
            <a:avLst/>
          </a:prstGeom>
          <a:ln w="50800">
            <a:solidFill>
              <a:schemeClr val="accent2">
                <a:satOff val="-23918"/>
                <a:lumOff val="14215"/>
              </a:schemeClr>
            </a:solidFill>
            <a:headEnd type="triangle"/>
          </a:ln>
          <a:effectLst>
            <a:outerShdw sx="100000" sy="100000" kx="0" ky="0" algn="b" rotWithShape="0" blurRad="50800" dist="25399" dir="2700000">
              <a:schemeClr val="accent3">
                <a:lumOff val="44000"/>
              </a:schemeClr>
            </a:outerShdw>
          </a:effectLst>
        </p:spPr>
        <p:txBody>
          <a:bodyPr lIns="45719" rIns="45719"/>
          <a:lstStyle/>
          <a:p>
            <a:pPr marL="0" marR="0" algn="l" defTabSz="457200">
              <a:defRPr sz="1200">
                <a:uFillTx/>
                <a:latin typeface="+mj-lt"/>
                <a:ea typeface="+mj-ea"/>
                <a:cs typeface="+mj-cs"/>
                <a:sym typeface="Helvetica"/>
              </a:defRPr>
            </a:pPr>
          </a:p>
        </p:txBody>
      </p:sp>
      <p:sp>
        <p:nvSpPr>
          <p:cNvPr id="17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5" name="Rope-like…"/>
          <p:cNvSpPr txBox="1"/>
          <p:nvPr/>
        </p:nvSpPr>
        <p:spPr>
          <a:xfrm>
            <a:off x="2431120" y="1180071"/>
            <a:ext cx="4691627" cy="1004442"/>
          </a:xfrm>
          <a:prstGeom prst="rect">
            <a:avLst/>
          </a:prstGeom>
          <a:ln w="12700">
            <a:miter lim="400000"/>
          </a:ln>
          <a:effectLst>
            <a:outerShdw sx="100000" sy="100000" kx="0" ky="0" algn="b" rotWithShape="0" blurRad="50800" dist="25399" dir="2700000">
              <a:schemeClr val="accent3">
                <a:lumOff val="44000"/>
              </a:schemeClr>
            </a:outerShdw>
          </a:effectLst>
          <a:extLst>
            <a:ext uri="{C572A759-6A51-4108-AA02-DFA0A04FC94B}">
              <ma14:wrappingTextBoxFlag xmlns:ma14="http://schemas.microsoft.com/office/mac/drawingml/2011/main" val="1"/>
            </a:ext>
          </a:extLst>
        </p:spPr>
        <p:txBody>
          <a:bodyPr lIns="45719" rIns="45719"/>
          <a:lstStyle/>
          <a:p>
            <a:pPr marL="469899" marR="0" indent="-342899" algn="l">
              <a:spcBef>
                <a:spcPts val="700"/>
              </a:spcBef>
              <a:buSzPct val="85000"/>
              <a:buChar char="•"/>
              <a:defRPr sz="2200">
                <a:uFillTx/>
              </a:defRPr>
            </a:pPr>
            <a:r>
              <a:t>Rope-like </a:t>
            </a:r>
          </a:p>
          <a:p>
            <a:pPr marL="469899" marR="0" indent="-342899" algn="l">
              <a:spcBef>
                <a:spcPts val="700"/>
              </a:spcBef>
              <a:buSzPct val="85000"/>
              <a:buChar char="•"/>
              <a:defRPr sz="2200">
                <a:uFillTx/>
              </a:defRPr>
            </a:pPr>
            <a:r>
              <a:t>Expressed in most metazoans </a:t>
            </a:r>
          </a:p>
        </p:txBody>
      </p:sp>
      <p:sp>
        <p:nvSpPr>
          <p:cNvPr id="176" name="Intermediate Filaments (IF)"/>
          <p:cNvSpPr txBox="1"/>
          <p:nvPr/>
        </p:nvSpPr>
        <p:spPr>
          <a:xfrm>
            <a:off x="482600" y="92827"/>
            <a:ext cx="7772400" cy="784126"/>
          </a:xfrm>
          <a:prstGeom prst="rect">
            <a:avLst/>
          </a:prstGeom>
          <a:ln w="12700">
            <a:miter lim="400000"/>
          </a:ln>
          <a:effectLst>
            <a:outerShdw sx="100000" sy="100000" kx="0" ky="0" algn="b" rotWithShape="0" blurRad="50800" dist="25399" dir="2700000">
              <a:schemeClr val="accent3">
                <a:lumOff val="44000"/>
              </a:schemeClr>
            </a:outerShdw>
          </a:effectLst>
          <a:extLst>
            <a:ext uri="{C572A759-6A51-4108-AA02-DFA0A04FC94B}">
              <ma14:wrappingTextBoxFlag xmlns:ma14="http://schemas.microsoft.com/office/mac/drawingml/2011/main" val="1"/>
            </a:ext>
          </a:extLst>
        </p:spPr>
        <p:txBody>
          <a:bodyPr lIns="45719" rIns="45719" anchor="ctr"/>
          <a:lstStyle>
            <a:lvl1pPr marL="0" marR="0">
              <a:defRPr sz="4400">
                <a:uFillTx/>
              </a:defRPr>
            </a:lvl1pPr>
          </a:lstStyle>
          <a:p>
            <a:pPr/>
            <a:r>
              <a:t>Intermediate Filaments (IF)</a:t>
            </a:r>
          </a:p>
        </p:txBody>
      </p:sp>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9" name="Desmin"/>
          <p:cNvSpPr txBox="1"/>
          <p:nvPr>
            <p:ph type="title"/>
          </p:nvPr>
        </p:nvSpPr>
        <p:spPr>
          <a:prstGeom prst="rect">
            <a:avLst/>
          </a:prstGeom>
        </p:spPr>
        <p:txBody>
          <a:bodyPr/>
          <a:lstStyle>
            <a:lvl1pPr>
              <a:defRPr b="1"/>
            </a:lvl1pPr>
          </a:lstStyle>
          <a:p>
            <a:pPr/>
            <a:r>
              <a:t>Desmin</a:t>
            </a:r>
          </a:p>
        </p:txBody>
      </p:sp>
      <p:sp>
        <p:nvSpPr>
          <p:cNvPr id="1050" name="Expressed in Muscle…"/>
          <p:cNvSpPr txBox="1"/>
          <p:nvPr>
            <p:ph type="body" idx="1"/>
          </p:nvPr>
        </p:nvSpPr>
        <p:spPr>
          <a:prstGeom prst="rect">
            <a:avLst/>
          </a:prstGeom>
        </p:spPr>
        <p:txBody>
          <a:bodyPr/>
          <a:lstStyle/>
          <a:p>
            <a:pPr>
              <a:defRPr sz="2900"/>
            </a:pPr>
            <a:r>
              <a:t>Expressed in Muscle</a:t>
            </a:r>
          </a:p>
          <a:p>
            <a:pPr>
              <a:defRPr sz="2900"/>
            </a:pPr>
            <a:r>
              <a:t>Elastic Elements to Prevent Over-stretching</a:t>
            </a:r>
          </a:p>
          <a:p>
            <a:pPr>
              <a:defRPr sz="2900"/>
            </a:pPr>
            <a:r>
              <a:t>Connects / Aligns Z lines</a:t>
            </a:r>
          </a:p>
          <a:p>
            <a:pPr>
              <a:defRPr sz="2900"/>
            </a:pPr>
            <a:r>
              <a:t>Knockout Mouse - Deranged Myofibril Architecture</a:t>
            </a:r>
          </a:p>
        </p:txBody>
      </p:sp>
      <p:sp>
        <p:nvSpPr>
          <p:cNvPr id="1051" name="Text"/>
          <p:cNvSpPr txBox="1"/>
          <p:nvPr/>
        </p:nvSpPr>
        <p:spPr>
          <a:xfrm>
            <a:off x="6553200" y="6197600"/>
            <a:ext cx="1905000" cy="288824"/>
          </a:xfrm>
          <a:prstGeom prst="rect">
            <a:avLst/>
          </a:prstGeom>
          <a:ln w="12700">
            <a:miter lim="400000"/>
          </a:ln>
          <a:effectLst>
            <a:outerShdw sx="100000" sy="100000" kx="0" ky="0" algn="b" rotWithShape="0" blurRad="50800" dist="25399" dir="2700000">
              <a:schemeClr val="accent3">
                <a:lumOff val="44000"/>
              </a:schemeClr>
            </a:outerShdw>
          </a:effectLst>
          <a:extLst>
            <a:ext uri="{C572A759-6A51-4108-AA02-DFA0A04FC94B}">
              <ma14:wrappingTextBoxFlag xmlns:ma14="http://schemas.microsoft.com/office/mac/drawingml/2011/main" val="1"/>
            </a:ext>
          </a:extLst>
        </p:spPr>
        <p:txBody>
          <a:bodyPr lIns="45719" rIns="45719">
            <a:spAutoFit/>
          </a:bodyPr>
          <a:lstStyle>
            <a:lvl1pPr marL="0" marR="0" algn="r" defTabSz="519288">
              <a:defRPr sz="1400">
                <a:uFillTx/>
              </a:defRPr>
            </a:lvl1pPr>
          </a:lstStyle>
          <a:p>
            <a:pPr/>
            <a:fld id="{86CB4B4D-7CA3-9044-876B-883B54F8677D}" type="slidenum"/>
          </a:p>
        </p:txBody>
      </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5" name="Keratins"/>
          <p:cNvSpPr txBox="1"/>
          <p:nvPr>
            <p:ph type="title"/>
          </p:nvPr>
        </p:nvSpPr>
        <p:spPr>
          <a:prstGeom prst="rect">
            <a:avLst/>
          </a:prstGeom>
        </p:spPr>
        <p:txBody>
          <a:bodyPr/>
          <a:lstStyle>
            <a:lvl1pPr>
              <a:defRPr b="1"/>
            </a:lvl1pPr>
          </a:lstStyle>
          <a:p>
            <a:pPr/>
            <a:r>
              <a:t>Keratins</a:t>
            </a:r>
          </a:p>
        </p:txBody>
      </p:sp>
      <p:sp>
        <p:nvSpPr>
          <p:cNvPr id="1056" name="Expressed in Epithelia…"/>
          <p:cNvSpPr txBox="1"/>
          <p:nvPr>
            <p:ph type="body" idx="1"/>
          </p:nvPr>
        </p:nvSpPr>
        <p:spPr>
          <a:prstGeom prst="rect">
            <a:avLst/>
          </a:prstGeom>
        </p:spPr>
        <p:txBody>
          <a:bodyPr/>
          <a:lstStyle/>
          <a:p>
            <a:pPr marL="405606" indent="-278606">
              <a:defRPr sz="2600"/>
            </a:pPr>
            <a:r>
              <a:t>Expressed in Epithelia</a:t>
            </a:r>
          </a:p>
          <a:p>
            <a:pPr marL="405606" indent="-278606">
              <a:defRPr sz="2600"/>
            </a:pPr>
            <a:r>
              <a:t>Keratin Filaments Connect to Desmosome and Hemidesmosomes</a:t>
            </a:r>
          </a:p>
          <a:p>
            <a:pPr marL="405606" indent="-278606">
              <a:defRPr sz="2600"/>
            </a:pPr>
            <a:r>
              <a:t>Differentiation of Epidermis includes Production of Massive Amounts of Keratin</a:t>
            </a:r>
          </a:p>
          <a:p>
            <a:pPr marL="405606" indent="-278606">
              <a:defRPr sz="2600"/>
            </a:pPr>
            <a:r>
              <a:t>Provides Outer Protection of Skin</a:t>
            </a:r>
          </a:p>
          <a:p>
            <a:pPr marL="405606" indent="-278606">
              <a:defRPr sz="2600"/>
            </a:pPr>
            <a:r>
              <a:t>Composes Hair, Nails, Feathers, etc.</a:t>
            </a:r>
          </a:p>
        </p:txBody>
      </p:sp>
      <p:sp>
        <p:nvSpPr>
          <p:cNvPr id="1057" name="Text"/>
          <p:cNvSpPr txBox="1"/>
          <p:nvPr/>
        </p:nvSpPr>
        <p:spPr>
          <a:xfrm>
            <a:off x="6553200" y="6197600"/>
            <a:ext cx="1905000" cy="288824"/>
          </a:xfrm>
          <a:prstGeom prst="rect">
            <a:avLst/>
          </a:prstGeom>
          <a:ln w="12700">
            <a:miter lim="400000"/>
          </a:ln>
          <a:effectLst>
            <a:outerShdw sx="100000" sy="100000" kx="0" ky="0" algn="b" rotWithShape="0" blurRad="50800" dist="25399" dir="2700000">
              <a:schemeClr val="accent3">
                <a:lumOff val="44000"/>
              </a:schemeClr>
            </a:outerShdw>
          </a:effectLst>
          <a:extLst>
            <a:ext uri="{C572A759-6A51-4108-AA02-DFA0A04FC94B}">
              <ma14:wrappingTextBoxFlag xmlns:ma14="http://schemas.microsoft.com/office/mac/drawingml/2011/main" val="1"/>
            </a:ext>
          </a:extLst>
        </p:spPr>
        <p:txBody>
          <a:bodyPr lIns="45719" rIns="45719">
            <a:spAutoFit/>
          </a:bodyPr>
          <a:lstStyle>
            <a:lvl1pPr marL="0" marR="0" algn="r" defTabSz="519288">
              <a:defRPr sz="1400">
                <a:uFillTx/>
              </a:defRPr>
            </a:lvl1pPr>
          </a:lstStyle>
          <a:p>
            <a:pPr/>
            <a:fld id="{86CB4B4D-7CA3-9044-876B-883B54F8677D}" type="slidenum"/>
          </a:p>
        </p:txBody>
      </p:sp>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1" name="Density of Keratin Filaments in Outer Epidermis Layers"/>
          <p:cNvSpPr txBox="1"/>
          <p:nvPr>
            <p:ph type="title"/>
          </p:nvPr>
        </p:nvSpPr>
        <p:spPr>
          <a:xfrm>
            <a:off x="685800" y="215900"/>
            <a:ext cx="7772400" cy="1143000"/>
          </a:xfrm>
          <a:prstGeom prst="rect">
            <a:avLst/>
          </a:prstGeom>
        </p:spPr>
        <p:txBody>
          <a:bodyPr/>
          <a:lstStyle>
            <a:lvl1pPr>
              <a:defRPr b="1" sz="2800"/>
            </a:lvl1pPr>
          </a:lstStyle>
          <a:p>
            <a:pPr/>
            <a:r>
              <a:t>Density of Keratin Filaments in Outer Epidermis Layers</a:t>
            </a:r>
          </a:p>
        </p:txBody>
      </p:sp>
      <p:pic>
        <p:nvPicPr>
          <p:cNvPr id="1062" name="droppedImage.pdf" descr="droppedImage.pdf"/>
          <p:cNvPicPr>
            <a:picLocks noChangeAspect="1"/>
          </p:cNvPicPr>
          <p:nvPr/>
        </p:nvPicPr>
        <p:blipFill>
          <a:blip r:embed="rId3">
            <a:extLst/>
          </a:blip>
          <a:stretch>
            <a:fillRect/>
          </a:stretch>
        </p:blipFill>
        <p:spPr>
          <a:xfrm>
            <a:off x="1368693" y="1396325"/>
            <a:ext cx="6406614" cy="4979750"/>
          </a:xfrm>
          <a:prstGeom prst="rect">
            <a:avLst/>
          </a:prstGeom>
          <a:ln w="3175">
            <a:miter lim="400000"/>
          </a:ln>
        </p:spPr>
      </p:pic>
      <p:sp>
        <p:nvSpPr>
          <p:cNvPr id="1063" name="Text"/>
          <p:cNvSpPr txBox="1"/>
          <p:nvPr/>
        </p:nvSpPr>
        <p:spPr>
          <a:xfrm>
            <a:off x="6553200" y="6197600"/>
            <a:ext cx="1905000" cy="288824"/>
          </a:xfrm>
          <a:prstGeom prst="rect">
            <a:avLst/>
          </a:prstGeom>
          <a:ln w="12700">
            <a:miter lim="400000"/>
          </a:ln>
          <a:effectLst>
            <a:outerShdw sx="100000" sy="100000" kx="0" ky="0" algn="b" rotWithShape="0" blurRad="50800" dist="25399" dir="2700000">
              <a:schemeClr val="accent3">
                <a:lumOff val="44000"/>
              </a:schemeClr>
            </a:outerShdw>
          </a:effectLst>
          <a:extLst>
            <a:ext uri="{C572A759-6A51-4108-AA02-DFA0A04FC94B}">
              <ma14:wrappingTextBoxFlag xmlns:ma14="http://schemas.microsoft.com/office/mac/drawingml/2011/main" val="1"/>
            </a:ext>
          </a:extLst>
        </p:spPr>
        <p:txBody>
          <a:bodyPr lIns="45719" rIns="45719">
            <a:spAutoFit/>
          </a:bodyPr>
          <a:lstStyle>
            <a:lvl1pPr marL="0" marR="0" algn="r" defTabSz="519288">
              <a:defRPr sz="1400">
                <a:uFillTx/>
              </a:defRPr>
            </a:lvl1pPr>
          </a:lstStyle>
          <a:p>
            <a:pPr/>
            <a:fld id="{86CB4B4D-7CA3-9044-876B-883B54F8677D}" type="slidenum"/>
          </a:p>
        </p:txBody>
      </p:sp>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7" name="Keratin Mutations are Basis for Human Epidermal Diseases"/>
          <p:cNvSpPr txBox="1"/>
          <p:nvPr>
            <p:ph type="title"/>
          </p:nvPr>
        </p:nvSpPr>
        <p:spPr>
          <a:prstGeom prst="rect">
            <a:avLst/>
          </a:prstGeom>
        </p:spPr>
        <p:txBody>
          <a:bodyPr/>
          <a:lstStyle/>
          <a:p>
            <a:pPr>
              <a:defRPr b="1" sz="3600"/>
            </a:pPr>
            <a:r>
              <a:t>Keratin Mutations are Basis for</a:t>
            </a:r>
            <a:br/>
            <a:r>
              <a:t>Human Epidermal Diseases</a:t>
            </a:r>
          </a:p>
        </p:txBody>
      </p:sp>
      <p:sp>
        <p:nvSpPr>
          <p:cNvPr id="1068" name="Structure/Function Analysis of Keratin Assembly…"/>
          <p:cNvSpPr txBox="1"/>
          <p:nvPr>
            <p:ph type="body" idx="1"/>
          </p:nvPr>
        </p:nvSpPr>
        <p:spPr>
          <a:prstGeom prst="rect">
            <a:avLst/>
          </a:prstGeom>
        </p:spPr>
        <p:txBody>
          <a:bodyPr/>
          <a:lstStyle/>
          <a:p>
            <a:pPr marL="384175" indent="-257175">
              <a:spcBef>
                <a:spcPts val="3100"/>
              </a:spcBef>
              <a:defRPr sz="2400"/>
            </a:pPr>
            <a:r>
              <a:t>Structure/Function Analysis of Keratin Assembly</a:t>
            </a:r>
          </a:p>
          <a:p>
            <a:pPr marL="384175" indent="-257175">
              <a:spcBef>
                <a:spcPts val="3100"/>
              </a:spcBef>
              <a:defRPr sz="2400"/>
            </a:pPr>
            <a:r>
              <a:t>Point Mutation in Terminal Domain Fails to Assemble</a:t>
            </a:r>
          </a:p>
          <a:p>
            <a:pPr marL="384175" indent="-257175">
              <a:spcBef>
                <a:spcPts val="3100"/>
              </a:spcBef>
              <a:defRPr sz="2400"/>
            </a:pPr>
            <a:r>
              <a:t>Mutant is Dominant, even in Low Amounts, in Cultured Cells and Mice</a:t>
            </a:r>
          </a:p>
        </p:txBody>
      </p:sp>
      <p:sp>
        <p:nvSpPr>
          <p:cNvPr id="1069" name="Text"/>
          <p:cNvSpPr txBox="1"/>
          <p:nvPr/>
        </p:nvSpPr>
        <p:spPr>
          <a:xfrm>
            <a:off x="6553200" y="6197600"/>
            <a:ext cx="1905000" cy="288824"/>
          </a:xfrm>
          <a:prstGeom prst="rect">
            <a:avLst/>
          </a:prstGeom>
          <a:ln w="12700">
            <a:miter lim="400000"/>
          </a:ln>
          <a:effectLst>
            <a:outerShdw sx="100000" sy="100000" kx="0" ky="0" algn="b" rotWithShape="0" blurRad="50800" dist="25399" dir="2700000">
              <a:schemeClr val="accent3">
                <a:lumOff val="44000"/>
              </a:schemeClr>
            </a:outerShdw>
          </a:effectLst>
          <a:extLst>
            <a:ext uri="{C572A759-6A51-4108-AA02-DFA0A04FC94B}">
              <ma14:wrappingTextBoxFlag xmlns:ma14="http://schemas.microsoft.com/office/mac/drawingml/2011/main" val="1"/>
            </a:ext>
          </a:extLst>
        </p:spPr>
        <p:txBody>
          <a:bodyPr lIns="45719" rIns="45719">
            <a:spAutoFit/>
          </a:bodyPr>
          <a:lstStyle>
            <a:lvl1pPr marL="0" marR="0" algn="r" defTabSz="519288">
              <a:defRPr sz="1400">
                <a:uFillTx/>
              </a:defRPr>
            </a:lvl1pPr>
          </a:lstStyle>
          <a:p>
            <a:pPr/>
            <a:fld id="{86CB4B4D-7CA3-9044-876B-883B54F8677D}" type="slidenum"/>
          </a:p>
        </p:txBody>
      </p:sp>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3" name="Epidermolysis Bullosa Simplex"/>
          <p:cNvSpPr txBox="1"/>
          <p:nvPr>
            <p:ph type="title"/>
          </p:nvPr>
        </p:nvSpPr>
        <p:spPr>
          <a:prstGeom prst="rect">
            <a:avLst/>
          </a:prstGeom>
        </p:spPr>
        <p:txBody>
          <a:bodyPr/>
          <a:lstStyle>
            <a:lvl1pPr>
              <a:defRPr b="1" sz="3900"/>
            </a:lvl1pPr>
          </a:lstStyle>
          <a:p>
            <a:pPr/>
            <a:r>
              <a:t>Epidermolysis Bullosa Simplex</a:t>
            </a:r>
          </a:p>
        </p:txBody>
      </p:sp>
      <p:pic>
        <p:nvPicPr>
          <p:cNvPr id="1074" name="image.png" descr="image.png"/>
          <p:cNvPicPr>
            <a:picLocks noChangeAspect="0"/>
          </p:cNvPicPr>
          <p:nvPr/>
        </p:nvPicPr>
        <p:blipFill>
          <a:blip r:embed="rId3">
            <a:extLst/>
          </a:blip>
          <a:stretch>
            <a:fillRect/>
          </a:stretch>
        </p:blipFill>
        <p:spPr>
          <a:xfrm>
            <a:off x="541866" y="2683933"/>
            <a:ext cx="4018846" cy="3172179"/>
          </a:xfrm>
          <a:prstGeom prst="rect">
            <a:avLst/>
          </a:prstGeom>
          <a:ln w="3175">
            <a:miter lim="400000"/>
          </a:ln>
        </p:spPr>
      </p:pic>
      <p:pic>
        <p:nvPicPr>
          <p:cNvPr id="1075" name="image.png" descr="image.png"/>
          <p:cNvPicPr>
            <a:picLocks noChangeAspect="0"/>
          </p:cNvPicPr>
          <p:nvPr/>
        </p:nvPicPr>
        <p:blipFill>
          <a:blip r:embed="rId4">
            <a:extLst/>
          </a:blip>
          <a:stretch>
            <a:fillRect/>
          </a:stretch>
        </p:blipFill>
        <p:spPr>
          <a:xfrm>
            <a:off x="4741333" y="2683933"/>
            <a:ext cx="4018846" cy="3172179"/>
          </a:xfrm>
          <a:prstGeom prst="rect">
            <a:avLst/>
          </a:prstGeom>
          <a:ln w="3175">
            <a:miter lim="400000"/>
          </a:ln>
        </p:spPr>
      </p:pic>
      <p:sp>
        <p:nvSpPr>
          <p:cNvPr id="1076" name="Wild-type"/>
          <p:cNvSpPr/>
          <p:nvPr/>
        </p:nvSpPr>
        <p:spPr>
          <a:xfrm>
            <a:off x="1935910" y="2122311"/>
            <a:ext cx="1202192" cy="374102"/>
          </a:xfrm>
          <a:prstGeom prst="rect">
            <a:avLst/>
          </a:prstGeom>
          <a:ln w="12700">
            <a:miter lim="400000"/>
          </a:ln>
          <a:extLst>
            <a:ext uri="{C572A759-6A51-4108-AA02-DFA0A04FC94B}">
              <ma14:wrappingTextBoxFlag xmlns:ma14="http://schemas.microsoft.com/office/mac/drawingml/2011/main" val="1"/>
            </a:ext>
          </a:extLst>
        </p:spPr>
        <p:txBody>
          <a:bodyPr wrap="none" lIns="45155" tIns="45155" rIns="45155" bIns="45155">
            <a:spAutoFit/>
          </a:bodyPr>
          <a:lstStyle/>
          <a:p>
            <a:pPr/>
            <a:r>
              <a:t>Wild-type</a:t>
            </a:r>
          </a:p>
        </p:txBody>
      </p:sp>
      <p:sp>
        <p:nvSpPr>
          <p:cNvPr id="1077" name="Mutant"/>
          <p:cNvSpPr/>
          <p:nvPr/>
        </p:nvSpPr>
        <p:spPr>
          <a:xfrm>
            <a:off x="6278375" y="2122311"/>
            <a:ext cx="920163" cy="374102"/>
          </a:xfrm>
          <a:prstGeom prst="rect">
            <a:avLst/>
          </a:prstGeom>
          <a:ln w="12700">
            <a:miter lim="400000"/>
          </a:ln>
          <a:extLst>
            <a:ext uri="{C572A759-6A51-4108-AA02-DFA0A04FC94B}">
              <ma14:wrappingTextBoxFlag xmlns:ma14="http://schemas.microsoft.com/office/mac/drawingml/2011/main" val="1"/>
            </a:ext>
          </a:extLst>
        </p:spPr>
        <p:txBody>
          <a:bodyPr wrap="none" lIns="45155" tIns="45155" rIns="45155" bIns="45155">
            <a:spAutoFit/>
          </a:bodyPr>
          <a:lstStyle/>
          <a:p>
            <a:pPr/>
            <a:r>
              <a:t>Mutant</a:t>
            </a:r>
          </a:p>
        </p:txBody>
      </p:sp>
      <p:sp>
        <p:nvSpPr>
          <p:cNvPr id="1078" name="Text"/>
          <p:cNvSpPr txBox="1"/>
          <p:nvPr/>
        </p:nvSpPr>
        <p:spPr>
          <a:xfrm>
            <a:off x="6553200" y="6210300"/>
            <a:ext cx="1905000" cy="288824"/>
          </a:xfrm>
          <a:prstGeom prst="rect">
            <a:avLst/>
          </a:prstGeom>
          <a:ln w="12700">
            <a:miter lim="400000"/>
          </a:ln>
          <a:effectLst>
            <a:outerShdw sx="100000" sy="100000" kx="0" ky="0" algn="b" rotWithShape="0" blurRad="50800" dist="25399" dir="2700000">
              <a:schemeClr val="accent3">
                <a:lumOff val="44000"/>
              </a:schemeClr>
            </a:outerShdw>
          </a:effectLst>
          <a:extLst>
            <a:ext uri="{C572A759-6A51-4108-AA02-DFA0A04FC94B}">
              <ma14:wrappingTextBoxFlag xmlns:ma14="http://schemas.microsoft.com/office/mac/drawingml/2011/main" val="1"/>
            </a:ext>
          </a:extLst>
        </p:spPr>
        <p:txBody>
          <a:bodyPr lIns="45719" rIns="45719">
            <a:spAutoFit/>
          </a:bodyPr>
          <a:lstStyle>
            <a:lvl1pPr marL="0" marR="0" algn="r" defTabSz="519288">
              <a:defRPr sz="1400">
                <a:uFillTx/>
              </a:defRPr>
            </a:lvl1pPr>
          </a:lstStyle>
          <a:p>
            <a:pPr/>
            <a:fld id="{86CB4B4D-7CA3-9044-876B-883B54F8677D}" type="slidenum"/>
          </a:p>
        </p:txBody>
      </p:sp>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2" name="Keratins and EBS"/>
          <p:cNvSpPr txBox="1"/>
          <p:nvPr>
            <p:ph type="title"/>
          </p:nvPr>
        </p:nvSpPr>
        <p:spPr>
          <a:xfrm>
            <a:off x="685800" y="317500"/>
            <a:ext cx="7772400" cy="1143000"/>
          </a:xfrm>
          <a:prstGeom prst="rect">
            <a:avLst/>
          </a:prstGeom>
        </p:spPr>
        <p:txBody>
          <a:bodyPr/>
          <a:lstStyle>
            <a:lvl1pPr>
              <a:defRPr b="1"/>
            </a:lvl1pPr>
          </a:lstStyle>
          <a:p>
            <a:pPr/>
            <a:r>
              <a:t>Keratins and EBS</a:t>
            </a:r>
          </a:p>
        </p:txBody>
      </p:sp>
      <p:sp>
        <p:nvSpPr>
          <p:cNvPr id="108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defTabSz="519288">
              <a:defRPr>
                <a:solidFill>
                  <a:srgbClr val="000000"/>
                </a:solidFill>
              </a:defRPr>
            </a:lvl1pPr>
          </a:lstStyle>
          <a:p>
            <a:pPr/>
            <a:fld id="{86CB4B4D-7CA3-9044-876B-883B54F8677D}" type="slidenum"/>
          </a:p>
        </p:txBody>
      </p:sp>
      <p:pic>
        <p:nvPicPr>
          <p:cNvPr id="1084" name="image.pdf" descr="image.pdf"/>
          <p:cNvPicPr>
            <a:picLocks noChangeAspect="0"/>
          </p:cNvPicPr>
          <p:nvPr/>
        </p:nvPicPr>
        <p:blipFill>
          <a:blip r:embed="rId3">
            <a:extLst/>
          </a:blip>
          <a:stretch>
            <a:fillRect/>
          </a:stretch>
        </p:blipFill>
        <p:spPr>
          <a:xfrm>
            <a:off x="70555" y="1871133"/>
            <a:ext cx="9008534" cy="4144434"/>
          </a:xfrm>
          <a:prstGeom prst="rect">
            <a:avLst/>
          </a:prstGeom>
          <a:ln w="3175">
            <a:miter lim="400000"/>
          </a:ln>
        </p:spPr>
      </p:pic>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8" name="Gene Therapy for Epidermolysis Bullosa"/>
          <p:cNvSpPr txBox="1"/>
          <p:nvPr>
            <p:ph type="title"/>
          </p:nvPr>
        </p:nvSpPr>
        <p:spPr>
          <a:xfrm>
            <a:off x="333796" y="203199"/>
            <a:ext cx="8476408" cy="714124"/>
          </a:xfrm>
          <a:prstGeom prst="rect">
            <a:avLst/>
          </a:prstGeom>
        </p:spPr>
        <p:txBody>
          <a:bodyPr/>
          <a:lstStyle>
            <a:lvl1pPr>
              <a:defRPr sz="3500"/>
            </a:lvl1pPr>
          </a:lstStyle>
          <a:p>
            <a:pPr/>
            <a:r>
              <a:t>Gene Therapy for Epidermolysis Bullosa</a:t>
            </a:r>
          </a:p>
        </p:txBody>
      </p:sp>
      <p:sp>
        <p:nvSpPr>
          <p:cNvPr id="1089" name="“Gene Therapy Creates Replacement Skin to Save a Dying Boy.” NY Times, 2017 Nov 8.…"/>
          <p:cNvSpPr txBox="1"/>
          <p:nvPr>
            <p:ph type="body" idx="1"/>
          </p:nvPr>
        </p:nvSpPr>
        <p:spPr>
          <a:xfrm>
            <a:off x="292100" y="928561"/>
            <a:ext cx="8559800" cy="4973905"/>
          </a:xfrm>
          <a:prstGeom prst="rect">
            <a:avLst/>
          </a:prstGeom>
        </p:spPr>
        <p:txBody>
          <a:bodyPr/>
          <a:lstStyle/>
          <a:p>
            <a:pPr marL="469899" indent="-342899">
              <a:defRPr sz="1800"/>
            </a:pPr>
            <a:r>
              <a:t>“Gene Therapy Creates Replacement Skin to Save a Dying Boy.” NY Times, 2017 Nov 8.</a:t>
            </a:r>
          </a:p>
          <a:p>
            <a:pPr marL="469899" indent="-342899">
              <a:defRPr sz="1800"/>
            </a:pPr>
            <a:r>
              <a:t>Anchors for epidermis to dermis. Recessive mutations: Add wild-type protein.</a:t>
            </a:r>
          </a:p>
          <a:p>
            <a:pPr marL="469899" indent="-342899">
              <a:defRPr sz="1800"/>
            </a:pPr>
            <a:r>
              <a:t>Laminins. </a:t>
            </a:r>
          </a:p>
          <a:p>
            <a:pPr lvl="1" marL="800099" indent="-342899">
              <a:defRPr sz="1800"/>
            </a:pPr>
            <a:r>
              <a:t>“Regeneration of the entire human epidermis using transgenic stem cells.” </a:t>
            </a:r>
            <a:r>
              <a:rPr u="sng">
                <a:solidFill>
                  <a:srgbClr val="0081CC"/>
                </a:solidFill>
                <a:uFill>
                  <a:solidFill>
                    <a:srgbClr val="0081CC"/>
                  </a:solidFill>
                </a:uFill>
                <a:hlinkClick r:id="rId2" invalidUrl="" action="" tgtFrame="" tooltip="" history="1" highlightClick="0" endSnd="0"/>
              </a:rPr>
              <a:t>www.nature.com/articles/nature24487</a:t>
            </a:r>
          </a:p>
          <a:p>
            <a:pPr marL="469899" indent="-342899">
              <a:defRPr sz="1800"/>
            </a:pPr>
            <a:r>
              <a:t>Collagen Type VII.</a:t>
            </a:r>
          </a:p>
          <a:p>
            <a:pPr lvl="1" marL="800099" indent="-342899">
              <a:defRPr sz="1800"/>
            </a:pPr>
            <a:r>
              <a:t>“Safety and Wound Outcomes Following Genetically Corrected Autologous Epidermal Grafts in Patients With Recessive Dystrophic Epidermolysis Bullosa.” JAMA. 2016. 316:1808. </a:t>
            </a:r>
          </a:p>
        </p:txBody>
      </p:sp>
      <p:sp>
        <p:nvSpPr>
          <p:cNvPr id="109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091" name="ScreenShot 2017-11-10 at 12.18.50 PM.pdf" descr="ScreenShot 2017-11-10 at 12.18.50 PM.pdf"/>
          <p:cNvPicPr>
            <a:picLocks noChangeAspect="1"/>
          </p:cNvPicPr>
          <p:nvPr/>
        </p:nvPicPr>
        <p:blipFill>
          <a:blip r:embed="rId3">
            <a:extLst/>
          </a:blip>
          <a:srcRect l="0" t="0" r="0" b="52776"/>
          <a:stretch>
            <a:fillRect/>
          </a:stretch>
        </p:blipFill>
        <p:spPr>
          <a:xfrm>
            <a:off x="1498600" y="4546600"/>
            <a:ext cx="6146800" cy="2183052"/>
          </a:xfrm>
          <a:prstGeom prst="rect">
            <a:avLst/>
          </a:prstGeom>
          <a:ln w="12700">
            <a:miter lim="400000"/>
          </a:ln>
        </p:spPr>
      </p:pic>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093" name="Neurons"/>
          <p:cNvSpPr txBox="1"/>
          <p:nvPr>
            <p:ph type="title"/>
          </p:nvPr>
        </p:nvSpPr>
        <p:spPr>
          <a:prstGeom prst="rect">
            <a:avLst/>
          </a:prstGeom>
          <a:effectLst/>
        </p:spPr>
        <p:txBody>
          <a:bodyPr/>
          <a:lstStyle>
            <a:lvl1pPr>
              <a:defRPr b="1">
                <a:solidFill>
                  <a:schemeClr val="accent3">
                    <a:lumOff val="44000"/>
                  </a:schemeClr>
                </a:solidFill>
              </a:defRPr>
            </a:lvl1pPr>
          </a:lstStyle>
          <a:p>
            <a:pPr/>
            <a:r>
              <a:t>Neurons</a:t>
            </a:r>
          </a:p>
        </p:txBody>
      </p:sp>
      <p:sp>
        <p:nvSpPr>
          <p:cNvPr id="1094" name="Neurofilament H, M, L Copolymer…"/>
          <p:cNvSpPr txBox="1"/>
          <p:nvPr>
            <p:ph type="body" idx="1"/>
          </p:nvPr>
        </p:nvSpPr>
        <p:spPr>
          <a:prstGeom prst="rect">
            <a:avLst/>
          </a:prstGeom>
          <a:effectLst/>
        </p:spPr>
        <p:txBody>
          <a:bodyPr/>
          <a:lstStyle/>
          <a:p>
            <a:pPr>
              <a:lnSpc>
                <a:spcPct val="120000"/>
              </a:lnSpc>
              <a:defRPr>
                <a:solidFill>
                  <a:schemeClr val="accent3">
                    <a:lumOff val="44000"/>
                  </a:schemeClr>
                </a:solidFill>
              </a:defRPr>
            </a:pPr>
            <a:r>
              <a:t>Neurofilament H, M, L Copolymer</a:t>
            </a:r>
          </a:p>
          <a:p>
            <a:pPr>
              <a:lnSpc>
                <a:spcPct val="120000"/>
              </a:lnSpc>
              <a:defRPr>
                <a:solidFill>
                  <a:schemeClr val="accent3">
                    <a:lumOff val="44000"/>
                  </a:schemeClr>
                </a:solidFill>
              </a:defRPr>
            </a:pPr>
            <a:r>
              <a:t>Prevent Axon Breakage</a:t>
            </a:r>
          </a:p>
          <a:p>
            <a:pPr>
              <a:lnSpc>
                <a:spcPct val="120000"/>
              </a:lnSpc>
              <a:defRPr>
                <a:solidFill>
                  <a:schemeClr val="accent3">
                    <a:lumOff val="44000"/>
                  </a:schemeClr>
                </a:solidFill>
              </a:defRPr>
            </a:pPr>
            <a:r>
              <a:t>Diseases with Clumps of Neurofilaments</a:t>
            </a:r>
          </a:p>
          <a:p>
            <a:pPr lvl="1" marL="702128" indent="-244928">
              <a:lnSpc>
                <a:spcPct val="120000"/>
              </a:lnSpc>
              <a:defRPr sz="2400">
                <a:solidFill>
                  <a:schemeClr val="accent3">
                    <a:lumOff val="44000"/>
                  </a:schemeClr>
                </a:solidFill>
              </a:defRPr>
            </a:pPr>
            <a:r>
              <a:t>Superoxide dismutase model for ALS</a:t>
            </a:r>
          </a:p>
          <a:p>
            <a:pPr lvl="1" marL="702128" indent="-244928">
              <a:lnSpc>
                <a:spcPct val="120000"/>
              </a:lnSpc>
              <a:defRPr sz="2400">
                <a:solidFill>
                  <a:schemeClr val="accent3">
                    <a:lumOff val="44000"/>
                  </a:schemeClr>
                </a:solidFill>
              </a:defRPr>
            </a:pPr>
            <a:r>
              <a:t>Clumps are secondary, not causative</a:t>
            </a:r>
          </a:p>
        </p:txBody>
      </p:sp>
      <p:sp>
        <p:nvSpPr>
          <p:cNvPr id="109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defTabSz="519288">
              <a:defRPr>
                <a:solidFill>
                  <a:schemeClr val="accent3">
                    <a:lumOff val="44000"/>
                  </a:schemeClr>
                </a:solidFill>
              </a:defRPr>
            </a:lvl1pPr>
          </a:lstStyle>
          <a:p>
            <a:pPr/>
            <a:fld id="{86CB4B4D-7CA3-9044-876B-883B54F8677D}" type="slidenum"/>
          </a:p>
        </p:txBody>
      </p:sp>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9" name="Neurofilament Transport in Axons"/>
          <p:cNvSpPr txBox="1"/>
          <p:nvPr>
            <p:ph type="title"/>
          </p:nvPr>
        </p:nvSpPr>
        <p:spPr>
          <a:prstGeom prst="rect">
            <a:avLst/>
          </a:prstGeom>
        </p:spPr>
        <p:txBody>
          <a:bodyPr/>
          <a:lstStyle>
            <a:lvl1pPr>
              <a:defRPr sz="3600"/>
            </a:lvl1pPr>
          </a:lstStyle>
          <a:p>
            <a:pPr/>
            <a:r>
              <a:t>Neurofilament Transport in Axons</a:t>
            </a:r>
          </a:p>
        </p:txBody>
      </p:sp>
      <p:sp>
        <p:nvSpPr>
          <p:cNvPr id="110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01" name="55141video15Fig7a0-12.mov" descr="55141video15Fig7a0-12.mo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2746022" y="2548466"/>
            <a:ext cx="3623734" cy="1535290"/>
          </a:xfrm>
          <a:prstGeom prst="rect">
            <a:avLst/>
          </a:prstGeom>
          <a:ln w="12700">
            <a:miter lim="400000"/>
          </a:ln>
        </p:spPr>
      </p:pic>
      <p:sp>
        <p:nvSpPr>
          <p:cNvPr id="1102" name="Photobleached Zone in the Middle"/>
          <p:cNvSpPr/>
          <p:nvPr/>
        </p:nvSpPr>
        <p:spPr>
          <a:xfrm>
            <a:off x="2556881" y="5799666"/>
            <a:ext cx="3998673" cy="374103"/>
          </a:xfrm>
          <a:prstGeom prst="rect">
            <a:avLst/>
          </a:prstGeom>
          <a:ln w="12700">
            <a:miter lim="400000"/>
          </a:ln>
          <a:extLst>
            <a:ext uri="{C572A759-6A51-4108-AA02-DFA0A04FC94B}">
              <ma14:wrappingTextBoxFlag xmlns:ma14="http://schemas.microsoft.com/office/mac/drawingml/2011/main" val="1"/>
            </a:ext>
          </a:extLst>
        </p:spPr>
        <p:txBody>
          <a:bodyPr wrap="none" lIns="45155" tIns="45155" rIns="45155" bIns="45155">
            <a:spAutoFit/>
          </a:bodyPr>
          <a:lstStyle>
            <a:lvl1pPr>
              <a:defRPr>
                <a:solidFill>
                  <a:schemeClr val="accent3">
                    <a:lumOff val="44000"/>
                  </a:schemeClr>
                </a:solidFill>
              </a:defRPr>
            </a:lvl1pPr>
          </a:lstStyle>
          <a:p>
            <a:pPr/>
            <a:r>
              <a:t>Photobleached Zone in the Middle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17166" fill="hold"/>
                                        <p:tgtEl>
                                          <p:spTgt spid="110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01"/>
                </p:tgtEl>
              </p:cMediaNode>
            </p:vide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106" name="Lamins"/>
          <p:cNvSpPr txBox="1"/>
          <p:nvPr>
            <p:ph type="title"/>
          </p:nvPr>
        </p:nvSpPr>
        <p:spPr>
          <a:xfrm>
            <a:off x="685800" y="241300"/>
            <a:ext cx="7772400" cy="1132533"/>
          </a:xfrm>
          <a:prstGeom prst="rect">
            <a:avLst/>
          </a:prstGeom>
          <a:effectLst/>
        </p:spPr>
        <p:txBody>
          <a:bodyPr/>
          <a:lstStyle>
            <a:lvl1pPr>
              <a:defRPr b="1">
                <a:solidFill>
                  <a:schemeClr val="accent3">
                    <a:lumOff val="44000"/>
                  </a:schemeClr>
                </a:solidFill>
              </a:defRPr>
            </a:lvl1pPr>
          </a:lstStyle>
          <a:p>
            <a:pPr/>
            <a:r>
              <a:t>Lamins</a:t>
            </a:r>
          </a:p>
        </p:txBody>
      </p:sp>
      <p:sp>
        <p:nvSpPr>
          <p:cNvPr id="1107" name="Square Lattice on Inner Surface of Nuclear Membrane…"/>
          <p:cNvSpPr txBox="1"/>
          <p:nvPr>
            <p:ph type="body" idx="1"/>
          </p:nvPr>
        </p:nvSpPr>
        <p:spPr>
          <a:xfrm>
            <a:off x="685800" y="1549400"/>
            <a:ext cx="7772400" cy="4876800"/>
          </a:xfrm>
          <a:prstGeom prst="rect">
            <a:avLst/>
          </a:prstGeom>
          <a:effectLst/>
        </p:spPr>
        <p:txBody>
          <a:bodyPr/>
          <a:lstStyle/>
          <a:p>
            <a:pPr marL="384175" indent="-257175">
              <a:spcBef>
                <a:spcPts val="2600"/>
              </a:spcBef>
              <a:defRPr sz="2400">
                <a:solidFill>
                  <a:schemeClr val="accent3">
                    <a:lumOff val="44000"/>
                  </a:schemeClr>
                </a:solidFill>
              </a:defRPr>
            </a:pPr>
            <a:r>
              <a:t>Square Lattice on Inner Surface of Nuclear Membrane</a:t>
            </a:r>
          </a:p>
          <a:p>
            <a:pPr marL="384175" indent="-257175">
              <a:spcBef>
                <a:spcPts val="2600"/>
              </a:spcBef>
              <a:defRPr sz="2400">
                <a:solidFill>
                  <a:schemeClr val="accent3">
                    <a:lumOff val="44000"/>
                  </a:schemeClr>
                </a:solidFill>
              </a:defRPr>
            </a:pPr>
            <a:r>
              <a:t>Present in Metazoans (Animals, not Plants or unicellular organisms)</a:t>
            </a:r>
          </a:p>
          <a:p>
            <a:pPr marL="384175" indent="-257175">
              <a:spcBef>
                <a:spcPts val="2600"/>
              </a:spcBef>
              <a:defRPr sz="2400">
                <a:solidFill>
                  <a:schemeClr val="accent3">
                    <a:lumOff val="44000"/>
                  </a:schemeClr>
                </a:solidFill>
              </a:defRPr>
            </a:pPr>
            <a:r>
              <a:t>Mitosis Breakdown</a:t>
            </a:r>
          </a:p>
          <a:p>
            <a:pPr lvl="1" marL="661307" indent="-204107">
              <a:spcBef>
                <a:spcPts val="1000"/>
              </a:spcBef>
              <a:defRPr sz="2000">
                <a:solidFill>
                  <a:schemeClr val="accent3">
                    <a:lumOff val="44000"/>
                  </a:schemeClr>
                </a:solidFill>
              </a:defRPr>
            </a:pPr>
            <a:r>
              <a:t>Phosphorylation of A &amp; C by Cyclin-dependent Kinase</a:t>
            </a:r>
          </a:p>
          <a:p>
            <a:pPr lvl="1" marL="661307" indent="-204107">
              <a:spcBef>
                <a:spcPts val="1000"/>
              </a:spcBef>
              <a:defRPr sz="2000">
                <a:solidFill>
                  <a:schemeClr val="accent3">
                    <a:lumOff val="44000"/>
                  </a:schemeClr>
                </a:solidFill>
              </a:defRPr>
            </a:pPr>
            <a:r>
              <a:t>B remains with Membrane</a:t>
            </a:r>
          </a:p>
          <a:p>
            <a:pPr marL="384175" indent="-257175">
              <a:spcBef>
                <a:spcPts val="2600"/>
              </a:spcBef>
              <a:defRPr sz="2400">
                <a:solidFill>
                  <a:schemeClr val="accent3">
                    <a:lumOff val="44000"/>
                  </a:schemeClr>
                </a:solidFill>
              </a:defRPr>
            </a:pPr>
            <a:r>
              <a:t>Mutations Cause Accelerated Aging Diseases</a:t>
            </a:r>
          </a:p>
          <a:p>
            <a:pPr lvl="1" marL="661307" indent="-204107">
              <a:spcBef>
                <a:spcPts val="1000"/>
              </a:spcBef>
              <a:defRPr sz="2000">
                <a:solidFill>
                  <a:schemeClr val="accent3">
                    <a:lumOff val="44000"/>
                  </a:schemeClr>
                </a:solidFill>
              </a:defRPr>
            </a:pPr>
            <a:r>
              <a:t>Progerias - Dominant Mutations</a:t>
            </a:r>
          </a:p>
        </p:txBody>
      </p:sp>
      <p:sp>
        <p:nvSpPr>
          <p:cNvPr id="1108" name="Text"/>
          <p:cNvSpPr txBox="1"/>
          <p:nvPr/>
        </p:nvSpPr>
        <p:spPr>
          <a:xfrm>
            <a:off x="6553200" y="6197600"/>
            <a:ext cx="1905000" cy="2888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0" marR="0" algn="r" defTabSz="519288">
              <a:defRPr sz="1400">
                <a:solidFill>
                  <a:schemeClr val="accent3">
                    <a:lumOff val="44000"/>
                  </a:schemeClr>
                </a:solidFill>
                <a:uFillTx/>
              </a:defRPr>
            </a:lvl1pPr>
          </a:lstStyle>
          <a:p>
            <a:pPr/>
            <a:fld id="{86CB4B4D-7CA3-9044-876B-883B54F8677D}" type="slidenum"/>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II. Microtubules and Actin Filaments"/>
          <p:cNvSpPr txBox="1"/>
          <p:nvPr>
            <p:ph type="title"/>
          </p:nvPr>
        </p:nvSpPr>
        <p:spPr>
          <a:prstGeom prst="rect">
            <a:avLst/>
          </a:prstGeom>
        </p:spPr>
        <p:txBody>
          <a:bodyPr/>
          <a:lstStyle>
            <a:lvl1pPr>
              <a:defRPr sz="3400"/>
            </a:lvl1pPr>
          </a:lstStyle>
          <a:p>
            <a:pPr/>
            <a:r>
              <a:t>II. Microtubules and Actin Filaments</a:t>
            </a:r>
          </a:p>
        </p:txBody>
      </p:sp>
      <p:sp>
        <p:nvSpPr>
          <p:cNvPr id="181" name="Structure and polymerization…"/>
          <p:cNvSpPr txBox="1"/>
          <p:nvPr>
            <p:ph type="body" idx="1"/>
          </p:nvPr>
        </p:nvSpPr>
        <p:spPr>
          <a:xfrm>
            <a:off x="1393626" y="1892300"/>
            <a:ext cx="6356748" cy="4876800"/>
          </a:xfrm>
          <a:prstGeom prst="rect">
            <a:avLst/>
          </a:prstGeom>
          <a:effectLst/>
        </p:spPr>
        <p:txBody>
          <a:bodyPr/>
          <a:lstStyle/>
          <a:p>
            <a:pPr marL="40640" marR="40640" indent="0">
              <a:lnSpc>
                <a:spcPct val="200000"/>
              </a:lnSpc>
              <a:spcBef>
                <a:spcPts val="0"/>
              </a:spcBef>
              <a:buSzPct val="100000"/>
              <a:buFont typeface="Century Gothic"/>
              <a:defRPr sz="2000">
                <a:uFill>
                  <a:solidFill>
                    <a:schemeClr val="accent3">
                      <a:lumOff val="44000"/>
                    </a:schemeClr>
                  </a:solidFill>
                </a:uFill>
              </a:defRPr>
            </a:pPr>
            <a:r>
              <a:rPr sz="2800"/>
              <a:t>Structure and polymerization</a:t>
            </a:r>
          </a:p>
          <a:p>
            <a:pPr marL="40640" marR="40640" indent="0">
              <a:lnSpc>
                <a:spcPct val="200000"/>
              </a:lnSpc>
              <a:spcBef>
                <a:spcPts val="0"/>
              </a:spcBef>
              <a:buSzPct val="100000"/>
              <a:buFont typeface="Century Gothic"/>
              <a:defRPr sz="2000">
                <a:uFill>
                  <a:solidFill>
                    <a:schemeClr val="accent3">
                      <a:lumOff val="44000"/>
                    </a:schemeClr>
                  </a:solidFill>
                </a:uFill>
              </a:defRPr>
            </a:pPr>
            <a:r>
              <a:rPr sz="2800"/>
              <a:t>Dynamics</a:t>
            </a:r>
          </a:p>
          <a:p>
            <a:pPr marL="40640" marR="40640" indent="0">
              <a:lnSpc>
                <a:spcPct val="200000"/>
              </a:lnSpc>
              <a:spcBef>
                <a:spcPts val="0"/>
              </a:spcBef>
              <a:buSzPct val="100000"/>
              <a:buFont typeface="Century Gothic"/>
              <a:defRPr sz="2000">
                <a:uFill>
                  <a:solidFill>
                    <a:schemeClr val="accent3">
                      <a:lumOff val="44000"/>
                    </a:schemeClr>
                  </a:solidFill>
                </a:uFill>
              </a:defRPr>
            </a:pPr>
            <a:r>
              <a:rPr sz="2800"/>
              <a:t>Nucleation centers</a:t>
            </a:r>
          </a:p>
          <a:p>
            <a:pPr marL="40640" marR="40640" indent="0">
              <a:lnSpc>
                <a:spcPct val="200000"/>
              </a:lnSpc>
              <a:spcBef>
                <a:spcPts val="0"/>
              </a:spcBef>
              <a:buSzPct val="100000"/>
              <a:buFont typeface="Century Gothic"/>
              <a:defRPr sz="2000">
                <a:uFill>
                  <a:solidFill>
                    <a:schemeClr val="accent3">
                      <a:lumOff val="44000"/>
                    </a:schemeClr>
                  </a:solidFill>
                </a:uFill>
              </a:defRPr>
            </a:pPr>
            <a:r>
              <a:rPr sz="2800"/>
              <a:t>Associated proteins and assemblies</a:t>
            </a:r>
          </a:p>
        </p:txBody>
      </p:sp>
      <p:sp>
        <p:nvSpPr>
          <p:cNvPr id="18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2" name="Nuclear Lamina"/>
          <p:cNvSpPr txBox="1"/>
          <p:nvPr>
            <p:ph type="title"/>
          </p:nvPr>
        </p:nvSpPr>
        <p:spPr>
          <a:xfrm>
            <a:off x="558800" y="-68988"/>
            <a:ext cx="7772400" cy="1143001"/>
          </a:xfrm>
          <a:prstGeom prst="rect">
            <a:avLst/>
          </a:prstGeom>
        </p:spPr>
        <p:txBody>
          <a:bodyPr/>
          <a:lstStyle>
            <a:lvl1pPr>
              <a:defRPr b="1"/>
            </a:lvl1pPr>
          </a:lstStyle>
          <a:p>
            <a:pPr/>
            <a:r>
              <a:t>Nuclear Lamina</a:t>
            </a:r>
          </a:p>
        </p:txBody>
      </p:sp>
      <p:sp>
        <p:nvSpPr>
          <p:cNvPr id="1113" name="Slide Number"/>
          <p:cNvSpPr txBox="1"/>
          <p:nvPr>
            <p:ph type="sldNum" sz="quarter" idx="2"/>
          </p:nvPr>
        </p:nvSpPr>
        <p:spPr>
          <a:xfrm>
            <a:off x="6553200" y="6299200"/>
            <a:ext cx="1905000" cy="288824"/>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114" name="image.jpg" descr="image.jpg"/>
          <p:cNvPicPr>
            <a:picLocks noChangeAspect="0"/>
          </p:cNvPicPr>
          <p:nvPr/>
        </p:nvPicPr>
        <p:blipFill>
          <a:blip r:embed="rId3">
            <a:extLst/>
          </a:blip>
          <a:srcRect l="13000" t="8000" r="13000" b="8000"/>
          <a:stretch>
            <a:fillRect/>
          </a:stretch>
        </p:blipFill>
        <p:spPr>
          <a:xfrm>
            <a:off x="324555" y="2365022"/>
            <a:ext cx="4248857" cy="3615267"/>
          </a:xfrm>
          <a:prstGeom prst="rect">
            <a:avLst/>
          </a:prstGeom>
          <a:ln w="12700">
            <a:miter lim="400000"/>
          </a:ln>
        </p:spPr>
      </p:pic>
      <p:pic>
        <p:nvPicPr>
          <p:cNvPr id="1115" name="image.jpg" descr="image.jpg"/>
          <p:cNvPicPr>
            <a:picLocks noChangeAspect="0"/>
          </p:cNvPicPr>
          <p:nvPr/>
        </p:nvPicPr>
        <p:blipFill>
          <a:blip r:embed="rId4">
            <a:extLst/>
          </a:blip>
          <a:srcRect l="17999" t="3334" r="17999" b="3334"/>
          <a:stretch>
            <a:fillRect/>
          </a:stretch>
        </p:blipFill>
        <p:spPr>
          <a:xfrm>
            <a:off x="5195711" y="2168877"/>
            <a:ext cx="3673123" cy="4017435"/>
          </a:xfrm>
          <a:prstGeom prst="rect">
            <a:avLst/>
          </a:prstGeom>
          <a:ln w="12700">
            <a:miter lim="400000"/>
          </a:ln>
        </p:spPr>
      </p:pic>
      <p:sp>
        <p:nvSpPr>
          <p:cNvPr id="1116" name="Nuclear Pores"/>
          <p:cNvSpPr/>
          <p:nvPr/>
        </p:nvSpPr>
        <p:spPr>
          <a:xfrm>
            <a:off x="547303" y="1532466"/>
            <a:ext cx="1752981" cy="374103"/>
          </a:xfrm>
          <a:prstGeom prst="rect">
            <a:avLst/>
          </a:prstGeom>
          <a:ln w="12700">
            <a:miter lim="400000"/>
          </a:ln>
          <a:extLst>
            <a:ext uri="{C572A759-6A51-4108-AA02-DFA0A04FC94B}">
              <ma14:wrappingTextBoxFlag xmlns:ma14="http://schemas.microsoft.com/office/mac/drawingml/2011/main" val="1"/>
            </a:ext>
          </a:extLst>
        </p:spPr>
        <p:txBody>
          <a:bodyPr wrap="none" lIns="45155" tIns="45155" rIns="45155" bIns="45155">
            <a:spAutoFit/>
          </a:bodyPr>
          <a:lstStyle>
            <a:lvl1pPr>
              <a:defRPr>
                <a:solidFill>
                  <a:schemeClr val="accent3">
                    <a:lumOff val="44000"/>
                  </a:schemeClr>
                </a:solidFill>
              </a:defRPr>
            </a:lvl1pPr>
          </a:lstStyle>
          <a:p>
            <a:pPr/>
            <a:r>
              <a:t>Nuclear Pores</a:t>
            </a:r>
          </a:p>
        </p:txBody>
      </p:sp>
      <p:sp>
        <p:nvSpPr>
          <p:cNvPr id="1117" name="Line"/>
          <p:cNvSpPr/>
          <p:nvPr/>
        </p:nvSpPr>
        <p:spPr>
          <a:xfrm flipV="1">
            <a:off x="947076" y="1950155"/>
            <a:ext cx="170524" cy="379059"/>
          </a:xfrm>
          <a:prstGeom prst="line">
            <a:avLst/>
          </a:prstGeom>
          <a:ln w="38100">
            <a:solidFill>
              <a:schemeClr val="accent3">
                <a:lumOff val="44000"/>
              </a:schemeClr>
            </a:solidFill>
            <a:miter lim="400000"/>
            <a:headEnd type="stealth"/>
          </a:ln>
        </p:spPr>
        <p:txBody>
          <a:bodyPr lIns="45719" rIns="45719"/>
          <a:lstStyle/>
          <a:p>
            <a:pPr marL="0" marR="0" algn="l" defTabSz="457200">
              <a:defRPr sz="1200">
                <a:uFillTx/>
                <a:latin typeface="+mj-lt"/>
                <a:ea typeface="+mj-ea"/>
                <a:cs typeface="+mj-cs"/>
                <a:sym typeface="Helvetica"/>
              </a:defRPr>
            </a:pPr>
          </a:p>
        </p:txBody>
      </p:sp>
      <p:sp>
        <p:nvSpPr>
          <p:cNvPr id="1118" name="Square Latticework by EM"/>
          <p:cNvSpPr txBox="1"/>
          <p:nvPr/>
        </p:nvSpPr>
        <p:spPr>
          <a:xfrm>
            <a:off x="2425700" y="1148017"/>
            <a:ext cx="7772400"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lvl1pPr marL="0" marR="0">
              <a:defRPr sz="3400">
                <a:solidFill>
                  <a:schemeClr val="accent3">
                    <a:lumOff val="44000"/>
                  </a:schemeClr>
                </a:solidFill>
                <a:uFillTx/>
              </a:defRPr>
            </a:lvl1pPr>
          </a:lstStyle>
          <a:p>
            <a:pPr/>
            <a:r>
              <a:t>Square Latticework by EM</a:t>
            </a:r>
          </a:p>
        </p:txBody>
      </p:sp>
      <p:sp>
        <p:nvSpPr>
          <p:cNvPr id="1119" name="Line"/>
          <p:cNvSpPr/>
          <p:nvPr/>
        </p:nvSpPr>
        <p:spPr>
          <a:xfrm flipH="1" flipV="1">
            <a:off x="1860744" y="1950155"/>
            <a:ext cx="275354" cy="275354"/>
          </a:xfrm>
          <a:prstGeom prst="line">
            <a:avLst/>
          </a:prstGeom>
          <a:ln w="38100">
            <a:solidFill>
              <a:schemeClr val="accent3">
                <a:lumOff val="44000"/>
              </a:schemeClr>
            </a:solidFill>
            <a:miter lim="400000"/>
            <a:headEnd type="stealth"/>
          </a:ln>
        </p:spPr>
        <p:txBody>
          <a:bodyPr lIns="45719" rIns="45719"/>
          <a:lstStyle/>
          <a:p>
            <a:pPr marL="0" marR="0" algn="l" defTabSz="457200">
              <a:defRPr sz="1200">
                <a:uFillTx/>
                <a:latin typeface="+mj-lt"/>
                <a:ea typeface="+mj-ea"/>
                <a:cs typeface="+mj-cs"/>
                <a:sym typeface="Helvetica"/>
              </a:defRPr>
            </a:pPr>
          </a:p>
        </p:txBody>
      </p:sp>
      <p:sp>
        <p:nvSpPr>
          <p:cNvPr id="1120" name="Line"/>
          <p:cNvSpPr/>
          <p:nvPr/>
        </p:nvSpPr>
        <p:spPr>
          <a:xfrm flipH="1" flipV="1">
            <a:off x="6718300" y="1950155"/>
            <a:ext cx="1" cy="1826075"/>
          </a:xfrm>
          <a:prstGeom prst="line">
            <a:avLst/>
          </a:prstGeom>
          <a:ln w="38100">
            <a:solidFill>
              <a:schemeClr val="accent3">
                <a:lumOff val="44000"/>
              </a:schemeClr>
            </a:solidFill>
            <a:miter lim="400000"/>
            <a:headEnd type="stealth"/>
          </a:ln>
        </p:spPr>
        <p:txBody>
          <a:bodyPr lIns="45719" rIns="45719"/>
          <a:lstStyle/>
          <a:p>
            <a:pPr marL="0" marR="0" algn="l" defTabSz="457200">
              <a:defRPr sz="1200">
                <a:uFillTx/>
                <a:latin typeface="+mj-lt"/>
                <a:ea typeface="+mj-ea"/>
                <a:cs typeface="+mj-cs"/>
                <a:sym typeface="Helvetica"/>
              </a:defRPr>
            </a:pPr>
          </a:p>
        </p:txBody>
      </p:sp>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60E2FA"/>
      </a:accent1>
      <a:accent2>
        <a:srgbClr val="01A4DB"/>
      </a:accent2>
      <a:accent3>
        <a:srgbClr val="8F8F8F"/>
      </a:accent3>
      <a:accent4>
        <a:srgbClr val="707070"/>
      </a:accent4>
      <a:accent5>
        <a:srgbClr val="B6EEFC"/>
      </a:accent5>
      <a:accent6>
        <a:srgbClr val="0194C6"/>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bevel/>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bevel/>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155" tIns="45155" rIns="45155" bIns="45155" numCol="1" spcCol="38100" rtlCol="0" anchor="t" upright="0">
        <a:spAutoFit/>
      </a:bodyPr>
      <a:lstStyle>
        <a:defPPr marL="40640" marR="40640" indent="0" algn="ctr" defTabSz="9144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
              <a:solidFill>
                <a:schemeClr val="accent3">
                  <a:lumOff val="44000"/>
                </a:schemeClr>
              </a:solidFill>
            </a:uFill>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60E2FA"/>
      </a:accent1>
      <a:accent2>
        <a:srgbClr val="01A4DB"/>
      </a:accent2>
      <a:accent3>
        <a:srgbClr val="8F8F8F"/>
      </a:accent3>
      <a:accent4>
        <a:srgbClr val="707070"/>
      </a:accent4>
      <a:accent5>
        <a:srgbClr val="B6EEFC"/>
      </a:accent5>
      <a:accent6>
        <a:srgbClr val="0194C6"/>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bevel/>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000000"/>
            </a:solidFill>
            <a:effectLst/>
            <a:uFillTx/>
            <a:latin typeface="Century Gothic"/>
            <a:ea typeface="Century Gothic"/>
            <a:cs typeface="Century Gothic"/>
            <a:sym typeface="Century Gothic"/>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bevel/>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155" tIns="45155" rIns="45155" bIns="45155" numCol="1" spcCol="38100" rtlCol="0" anchor="t" upright="0">
        <a:spAutoFit/>
      </a:bodyPr>
      <a:lstStyle>
        <a:defPPr marL="40640" marR="40640" indent="0" algn="ctr" defTabSz="914400" rtl="0" fontAlgn="auto" latinLnBrk="0" hangingPunct="0">
          <a:lnSpc>
            <a:spcPct val="100000"/>
          </a:lnSpc>
          <a:spcBef>
            <a:spcPts val="0"/>
          </a:spcBef>
          <a:spcAft>
            <a:spcPts val="0"/>
          </a:spcAft>
          <a:buClrTx/>
          <a:buSzTx/>
          <a:buFontTx/>
          <a:buNone/>
          <a:tabLst/>
          <a:defRPr b="0" baseline="0" cap="none" i="0" spc="0" strike="noStrike" sz="2000" u="none" kumimoji="0" normalizeH="0">
            <a:ln>
              <a:noFill/>
            </a:ln>
            <a:solidFill>
              <a:srgbClr val="000000"/>
            </a:solidFill>
            <a:effectLst/>
            <a:uFill>
              <a:solidFill>
                <a:schemeClr val="accent3">
                  <a:lumOff val="44000"/>
                </a:schemeClr>
              </a:solidFill>
            </a:uFill>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