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jpeg" ContentType="image/jpeg"/>
  <Override PartName="/ppt/notesSlides/notesSlide5.xml" ContentType="application/vnd.openxmlformats-officedocument.presentationml.notesSlide+xml"/>
  <Override PartName="/ppt/media/image2.jpeg" ContentType="image/jpeg"/>
  <Override PartName="/ppt/media/image3.jpeg" ContentType="image/jpeg"/>
  <Override PartName="/ppt/notesSlides/notesSlide6.xml" ContentType="application/vnd.openxmlformats-officedocument.presentationml.notesSlide+xml"/>
  <Override PartName="/ppt/media/image4.jpeg" ContentType="image/jpeg"/>
  <Override PartName="/ppt/notesSlides/notesSlide7.xml" ContentType="application/vnd.openxmlformats-officedocument.presentationml.notesSlide+xml"/>
  <Override PartName="/ppt/media/image5.jpeg" ContentType="image/jpeg"/>
  <Override PartName="/ppt/media/image6.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7.jpeg" ContentType="image/jpeg"/>
  <Override PartName="/ppt/media/image8.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9.jpeg" ContentType="image/jpeg"/>
  <Override PartName="/ppt/notesSlides/notesSlide13.xml" ContentType="application/vnd.openxmlformats-officedocument.presentationml.notesSlide+xml"/>
  <Override PartName="/ppt/media/image10.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1.jpeg" ContentType="image/jpeg"/>
  <Override PartName="/ppt/notesSlides/notesSlide19.xml" ContentType="application/vnd.openxmlformats-officedocument.presentationml.notesSlide+xml"/>
  <Override PartName="/ppt/media/image12.jpeg" ContentType="image/jpeg"/>
  <Override PartName="/ppt/media/image13.jpe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14.jpeg" ContentType="image/jpeg"/>
  <Override PartName="/ppt/media/image15.jpeg" ContentType="image/jpe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16.jpe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17.jpeg" ContentType="image/jpeg"/>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18.jpeg" ContentType="image/jpeg"/>
  <Override PartName="/ppt/media/image19.jpeg" ContentType="image/jpeg"/>
  <Override PartName="/ppt/notesSlides/notesSlide35.xml" ContentType="application/vnd.openxmlformats-officedocument.presentationml.notesSlide+xml"/>
  <Override PartName="/ppt/media/image20.jpeg" ContentType="image/jpeg"/>
  <Override PartName="/ppt/media/image21.jpeg" ContentType="image/jpeg"/>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media/image22.jpeg" ContentType="image/jpeg"/>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ahoma"/>
          <a:ea typeface="Tahoma"/>
          <a:cs typeface="Tahoma"/>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FFD2CA"/>
          </a:solidFill>
        </a:fill>
      </a:tcStyle>
    </a:wholeTbl>
    <a:band2H>
      <a:tcTxStyle b="def" i="def"/>
      <a:tcStyle>
        <a:tcBdr/>
        <a:fill>
          <a:solidFill>
            <a:srgbClr val="FFEAE6"/>
          </a:solidFill>
        </a:fill>
      </a:tcStyle>
    </a:band2H>
    <a:firstCol>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Tahoma"/>
          <a:ea typeface="Tahoma"/>
          <a:cs typeface="Tahoma"/>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Tahoma"/>
          <a:ea typeface="Tahoma"/>
          <a:cs typeface="Tahoma"/>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F6E6CA"/>
          </a:solidFill>
        </a:fill>
      </a:tcStyle>
    </a:wholeTbl>
    <a:band2H>
      <a:tcTxStyle b="def" i="def"/>
      <a:tcStyle>
        <a:tcBdr/>
        <a:fill>
          <a:solidFill>
            <a:srgbClr val="FAF3E6"/>
          </a:solidFill>
        </a:fill>
      </a:tcStyle>
    </a:band2H>
    <a:firstCol>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Tahoma"/>
          <a:ea typeface="Tahoma"/>
          <a:cs typeface="Tahom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n">
        <a:font>
          <a:latin typeface="Tahoma"/>
          <a:ea typeface="Tahoma"/>
          <a:cs typeface="Tahoma"/>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Tahoma"/>
          <a:ea typeface="Tahoma"/>
          <a:cs typeface="Tahom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Tahoma"/>
          <a:ea typeface="Tahoma"/>
          <a:cs typeface="Tahoma"/>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Tahoma"/>
          <a:ea typeface="Tahoma"/>
          <a:cs typeface="Tahoma"/>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Tahoma"/>
          <a:ea typeface="Tahoma"/>
          <a:cs typeface="Tahoma"/>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ahoma"/>
          <a:ea typeface="Tahoma"/>
          <a:cs typeface="Tahoma"/>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8" name="Shape 58"/>
          <p:cNvSpPr/>
          <p:nvPr>
            <p:ph type="sldImg"/>
          </p:nvPr>
        </p:nvSpPr>
        <p:spPr>
          <a:xfrm>
            <a:off x="1143000" y="685800"/>
            <a:ext cx="4572000" cy="3429000"/>
          </a:xfrm>
          <a:prstGeom prst="rect">
            <a:avLst/>
          </a:prstGeom>
        </p:spPr>
        <p:txBody>
          <a:bodyPr/>
          <a:lstStyle/>
          <a:p>
            <a:pPr/>
          </a:p>
        </p:txBody>
      </p:sp>
      <p:sp>
        <p:nvSpPr>
          <p:cNvPr id="59" name="Shape 5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 name="Shape 64"/>
          <p:cNvSpPr/>
          <p:nvPr>
            <p:ph type="sldImg"/>
          </p:nvPr>
        </p:nvSpPr>
        <p:spPr>
          <a:prstGeom prst="rect">
            <a:avLst/>
          </a:prstGeom>
        </p:spPr>
        <p:txBody>
          <a:bodyPr/>
          <a:lstStyle/>
          <a:p>
            <a:pPr/>
          </a:p>
        </p:txBody>
      </p:sp>
      <p:sp>
        <p:nvSpPr>
          <p:cNvPr id="65" name="Shape 65"/>
          <p:cNvSpPr/>
          <p:nvPr>
            <p:ph type="body" sz="quarter" idx="1"/>
          </p:nvPr>
        </p:nvSpPr>
        <p:spPr>
          <a:prstGeom prst="rect">
            <a:avLst/>
          </a:prstGeom>
        </p:spPr>
        <p:txBody>
          <a:bodyPr/>
          <a:lstStyle/>
          <a:p>
            <a:pPr/>
            <a:r>
              <a:t>Integrins are major topic of this lecture, in the context of how cells interact with each other and the extracellular matrix (ECM).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r>
              <a:t>Basement membrane. Major molecular components is one type of collagen, type IV. Where do you find types I and II? (30 types of collagen).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t>Type IV collagen is encoded by multiple genes; the names start with “</a:t>
            </a:r>
            <a:r>
              <a:rPr i="1"/>
              <a:t>COL4</a:t>
            </a:r>
            <a:r>
              <a:t>.”</a:t>
            </a:r>
          </a:p>
          <a:p>
            <a:pPr/>
            <a:r>
              <a:t>Mutations affect multiple organs, depending on where the gene is expressed.</a:t>
            </a:r>
          </a:p>
          <a:p>
            <a:pPr/>
            <a:r>
              <a:t>HANAC: Hematuria, cystic kidney disease, intracranial aneurysms, muscle cramps.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r>
              <a:t>Basement membranes are a meshwork composed of collagen-IV and a limited number of ECM proteins.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Laminin is one major basement membrane component. Forms from three different polypeptides - alpha, beta, gamma. Large, with extended shape.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r>
              <a:t>Laminins self-polymerize. Makes them uniquely suited to initiate basement membrane formation. The N-terminal “LN” domain is crucial for polymer formation; need alpha, beta and gamma to come together. The laminin polymer interacts with other proteins, namely cell surface molecules via the free LG domain of the alpha subunit.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Diversity of laminin functions (15 types) revealed by wide range of phenotypes and diseases resulting from laminin chain mutations in mice and humans.</a:t>
            </a:r>
          </a:p>
          <a:p>
            <a:pPr/>
            <a:r>
              <a:t>LAMA - gene for alpha chain. LAMB - beta. LAMC - gamma.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Shape 181"/>
          <p:cNvSpPr/>
          <p:nvPr>
            <p:ph type="sldImg"/>
          </p:nvPr>
        </p:nvSpPr>
        <p:spPr>
          <a:prstGeom prst="rect">
            <a:avLst/>
          </a:prstGeom>
        </p:spPr>
        <p:txBody>
          <a:bodyPr/>
          <a:lstStyle/>
          <a:p>
            <a:pPr/>
          </a:p>
        </p:txBody>
      </p:sp>
      <p:sp>
        <p:nvSpPr>
          <p:cNvPr id="182" name="Shape 182"/>
          <p:cNvSpPr/>
          <p:nvPr>
            <p:ph type="body" sz="quarter" idx="1"/>
          </p:nvPr>
        </p:nvSpPr>
        <p:spPr>
          <a:prstGeom prst="rect">
            <a:avLst/>
          </a:prstGeom>
        </p:spPr>
        <p:txBody>
          <a:bodyPr/>
          <a:lstStyle/>
          <a:p>
            <a:pPr/>
            <a:r>
              <a:t>Fibronectin is a major protein of the ECM. Composed of multiple domains that come in three major types - I, II and III. Includes a motif “RGD” that binds to integrins on the surface of cells. RGD is in III-10; cells grown with serum are exposed to plasma fibronectin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Integrins are alpha / beta heterodimers. Both subunits are transmembrane proteins. </a:t>
            </a:r>
          </a:p>
          <a:p>
            <a:pPr/>
            <a:r>
              <a:t>The cytoplasmic tails are short; they associate with other proteins in order to produce signals.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r>
              <a:t>Fibronectins assemble outside the cell, interact with integrins, and integrins interact with actin. Positive feedback from actin to fibronectin assembly - they each promote the other. </a:t>
            </a:r>
          </a:p>
          <a:p>
            <a:pPr/>
            <a:r>
              <a:t>Actin-based cell contraction pulls on FN, promoting conformational changes that expose hidden binding domains. Fibrils of FN form through interactions between FN molecules.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Integrins were discovered by researchers investigating how cultured cells interact with ECM and their substrate. Created monoclonal Abs, screened them for ability to block attachment of cells to substrate and the organization of actin into stress fibers.  The ones that worked were found to bind to transmembrane proteins we now call integrins. These sites of attachment, in cultured cells, are called “focal adhesions.” These not the same as desmosomes, which are also spots (foci) of adhesion.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Shape 70"/>
          <p:cNvSpPr/>
          <p:nvPr>
            <p:ph type="sldImg"/>
          </p:nvPr>
        </p:nvSpPr>
        <p:spPr>
          <a:prstGeom prst="rect">
            <a:avLst/>
          </a:prstGeom>
        </p:spPr>
        <p:txBody>
          <a:bodyPr/>
          <a:lstStyle/>
          <a:p>
            <a:pPr/>
          </a:p>
        </p:txBody>
      </p:sp>
      <p:sp>
        <p:nvSpPr>
          <p:cNvPr id="71" name="Shape 71"/>
          <p:cNvSpPr/>
          <p:nvPr>
            <p:ph type="body" sz="quarter" idx="1"/>
          </p:nvPr>
        </p:nvSpPr>
        <p:spPr>
          <a:prstGeom prst="rect">
            <a:avLst/>
          </a:prstGeom>
        </p:spPr>
        <p:txBody>
          <a:bodyPr/>
          <a:lstStyle/>
          <a:p>
            <a:pPr/>
            <a:r>
              <a:t>Outline and goals for this lecture. Place integrins in context of other lectures. Dr. Bridgman’s lectures on epithelial cell biology, including cell-cell junctions and basement membranes. Fundamentals of what integrins are and what they do. How they become activated, and how they signal inside the cell. Selected examples illustrating how integrins are important for human physiology and disease.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Integrins are cell-surface receptors that bind to ECM proteins as ligands. Some of these ligand contain the triple amino-acid sequence RGD.</a:t>
            </a:r>
          </a:p>
          <a:p>
            <a:pPr/>
            <a:r>
              <a:t>The ligand / receptor interaction requires a divalent cation. What divalent cations are present outside the cell? Inside the cell?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Diagram showing how different alpha subunits interact with different beta subunits, on the left. Shows which integrin subunits bind RGD, collagen, laminin and which are specific to leukocytes.</a:t>
            </a:r>
          </a:p>
          <a:p>
            <a:pPr/>
            <a:r>
              <a:t>On the right, list of extracellular proteins that bind to various integrins.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Integrin signaling. Dr. Pike discussed Ras/Raf/Mek/Erk signaling in her receptor tyrosine kinase lecture. Appears to be complex, and simple linear pathways would be easier to understand. However, this level of complexity, with multiple pathways overlapping and feeding back on one another, in large multisubunit complexes, is likely to be the rule, not the exception. We need to embrace this level of complexity to make progress.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Integrins exist in two major states - inactive and active. In the inactive states, the conformation of the extracellular part of the protein (both alpha and beta subunits), is bent and folded over, hiding the ligand binding site. In the active state, the extracellular portion is unfolded and extended, exposing the ligand binding site. </a:t>
            </a:r>
          </a:p>
          <a:p>
            <a:pPr/>
            <a:r>
              <a:t>“Inside-out” refers to activation of integrin caused by signals from inside the cell.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a:r>
              <a:t>Integrins display signaling in both directions across the membrane: “inside-out” and “outside-in.” Important findings with significant influence on research on other membrane receptors.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GPCRs and their signaling pathways interact with integrin signaling pathways. Dr. Pike discussed GPCRs, including how they activate phospholipase C to make Diacylglycerol (DAG) and inositol triphosphate (IP3), thereby activating Protein Kinase C (PKC).</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Integrins play important roles in a wide variety of cells. Their dysfunction can lead to disease. Altering the activity of integrins can be valuable treatment options for various diseases, including ones not primarily caused by abnormalities of integrins.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Many diseases are treated with therapies that inhibit integrins. Many of these diseases appear to involve excessive activity of the immune system.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Shape 376"/>
          <p:cNvSpPr/>
          <p:nvPr>
            <p:ph type="sldImg"/>
          </p:nvPr>
        </p:nvSpPr>
        <p:spPr>
          <a:prstGeom prst="rect">
            <a:avLst/>
          </a:prstGeom>
        </p:spPr>
        <p:txBody>
          <a:bodyPr/>
          <a:lstStyle/>
          <a:p>
            <a:pPr/>
          </a:p>
        </p:txBody>
      </p:sp>
      <p:sp>
        <p:nvSpPr>
          <p:cNvPr id="377" name="Shape 377"/>
          <p:cNvSpPr/>
          <p:nvPr>
            <p:ph type="body" sz="quarter" idx="1"/>
          </p:nvPr>
        </p:nvSpPr>
        <p:spPr>
          <a:prstGeom prst="rect">
            <a:avLst/>
          </a:prstGeom>
        </p:spPr>
        <p:txBody>
          <a:bodyPr/>
          <a:lstStyle/>
          <a:p>
            <a:pPr/>
            <a:r>
              <a:t>Several stimuli start the process by “activating” platelets – ADP, Thrombin, von Willebrand Factor (vWF). Fibrinogen binds to the integrin GPIIb-IIIa (alpha IIb / beta3), then self-associates to cause aggregation of platelets.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p>
            <a:pPr/>
            <a:r>
              <a:t>Platelet activation involves a network of signals coming “in” from “outside.” Signals lead to actin polymerization, bundle formation, attachment to integrins, and ultimately contraction of the platelets and thus the entire clot and wound.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Shape 76"/>
          <p:cNvSpPr/>
          <p:nvPr>
            <p:ph type="sldImg"/>
          </p:nvPr>
        </p:nvSpPr>
        <p:spPr>
          <a:prstGeom prst="rect">
            <a:avLst/>
          </a:prstGeom>
        </p:spPr>
        <p:txBody>
          <a:bodyPr/>
          <a:lstStyle/>
          <a:p>
            <a:pPr/>
          </a:p>
        </p:txBody>
      </p:sp>
      <p:sp>
        <p:nvSpPr>
          <p:cNvPr id="77" name="Shape 77"/>
          <p:cNvSpPr/>
          <p:nvPr>
            <p:ph type="body" sz="quarter" idx="1"/>
          </p:nvPr>
        </p:nvSpPr>
        <p:spPr>
          <a:prstGeom prst="rect">
            <a:avLst/>
          </a:prstGeom>
        </p:spPr>
        <p:txBody>
          <a:bodyPr/>
          <a:lstStyle/>
          <a:p>
            <a:pPr/>
            <a:r>
              <a:t>Textbook chapters that relate to the material today. Perhaps you own or can borrow one of these books. Provides background for those for whom the material is very new, and provides extra information for those who are experts and interested.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Shape 389"/>
          <p:cNvSpPr/>
          <p:nvPr>
            <p:ph type="sldImg"/>
          </p:nvPr>
        </p:nvSpPr>
        <p:spPr>
          <a:prstGeom prst="rect">
            <a:avLst/>
          </a:prstGeom>
        </p:spPr>
        <p:txBody>
          <a:bodyPr/>
          <a:lstStyle/>
          <a:p>
            <a:pPr/>
          </a:p>
        </p:txBody>
      </p:sp>
      <p:sp>
        <p:nvSpPr>
          <p:cNvPr id="390" name="Shape 390"/>
          <p:cNvSpPr/>
          <p:nvPr>
            <p:ph type="body" sz="quarter" idx="1"/>
          </p:nvPr>
        </p:nvSpPr>
        <p:spPr>
          <a:prstGeom prst="rect">
            <a:avLst/>
          </a:prstGeom>
        </p:spPr>
        <p:txBody>
          <a:bodyPr/>
          <a:lstStyle/>
          <a:p>
            <a:pPr/>
            <a:r>
              <a:t>Thrombasthenia - “weak” platelets. What is thrombocytopenia?</a:t>
            </a:r>
          </a:p>
          <a:p>
            <a:pPr/>
            <a:r>
              <a:t>Mutations affecting platelet integrin (GP IIb/IIIa, aka αIIbβ3). Platelets fail to interact with fibrinogen and thus fail to aggregate.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hape 395"/>
          <p:cNvSpPr/>
          <p:nvPr>
            <p:ph type="sldImg"/>
          </p:nvPr>
        </p:nvSpPr>
        <p:spPr>
          <a:prstGeom prst="rect">
            <a:avLst/>
          </a:prstGeom>
        </p:spPr>
        <p:txBody>
          <a:bodyPr/>
          <a:lstStyle/>
          <a:p>
            <a:pPr/>
          </a:p>
        </p:txBody>
      </p:sp>
      <p:sp>
        <p:nvSpPr>
          <p:cNvPr id="396" name="Shape 396"/>
          <p:cNvSpPr/>
          <p:nvPr>
            <p:ph type="body" sz="quarter" idx="1"/>
          </p:nvPr>
        </p:nvSpPr>
        <p:spPr>
          <a:prstGeom prst="rect">
            <a:avLst/>
          </a:prstGeom>
        </p:spPr>
        <p:txBody>
          <a:bodyPr/>
          <a:lstStyle/>
          <a:p>
            <a:pPr/>
            <a:r>
              <a:t>Platelet integrin includes beta3 subunit. Beta3 associates with a different alpha subunit in other cells, where it also has important functions.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a:p>
        </p:txBody>
      </p:sp>
      <p:sp>
        <p:nvSpPr>
          <p:cNvPr id="403" name="Shape 403"/>
          <p:cNvSpPr/>
          <p:nvPr>
            <p:ph type="body" sz="quarter" idx="1"/>
          </p:nvPr>
        </p:nvSpPr>
        <p:spPr>
          <a:prstGeom prst="rect">
            <a:avLst/>
          </a:prstGeom>
        </p:spPr>
        <p:txBody>
          <a:bodyPr/>
          <a:lstStyle/>
          <a:p>
            <a:pPr/>
            <a:r>
              <a:t>One important specialized cell-matrix adhesion occurs between an osteoclast and the bone that the osteoclast wants to degrade. The cell secretes acid and proteases onto the bone. The cell creates an integrin-based large circular adhesion, and it secretes the acid and proteases only onto the space defined by the adhesion.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Shape 419"/>
          <p:cNvSpPr/>
          <p:nvPr>
            <p:ph type="sldImg"/>
          </p:nvPr>
        </p:nvSpPr>
        <p:spPr>
          <a:prstGeom prst="rect">
            <a:avLst/>
          </a:prstGeom>
        </p:spPr>
        <p:txBody>
          <a:bodyPr/>
          <a:lstStyle/>
          <a:p>
            <a:pPr/>
          </a:p>
        </p:txBody>
      </p:sp>
      <p:sp>
        <p:nvSpPr>
          <p:cNvPr id="420" name="Shape 420"/>
          <p:cNvSpPr/>
          <p:nvPr>
            <p:ph type="body" sz="quarter" idx="1"/>
          </p:nvPr>
        </p:nvSpPr>
        <p:spPr>
          <a:prstGeom prst="rect">
            <a:avLst/>
          </a:prstGeom>
        </p:spPr>
        <p:txBody>
          <a:bodyPr/>
          <a:lstStyle/>
          <a:p>
            <a:pPr/>
            <a:r>
              <a:t>Integrin-deficient (β3-/-) mice have dysfunctional osteoclasts, leading to osteopetrosis. What is “osteopetrosis”? As opposed to “osteoporosis”?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Shape 428"/>
          <p:cNvSpPr/>
          <p:nvPr>
            <p:ph type="sldImg"/>
          </p:nvPr>
        </p:nvSpPr>
        <p:spPr>
          <a:prstGeom prst="rect">
            <a:avLst/>
          </a:prstGeom>
        </p:spPr>
        <p:txBody>
          <a:bodyPr/>
          <a:lstStyle/>
          <a:p>
            <a:pPr/>
          </a:p>
        </p:txBody>
      </p:sp>
      <p:sp>
        <p:nvSpPr>
          <p:cNvPr id="429" name="Shape 429"/>
          <p:cNvSpPr/>
          <p:nvPr>
            <p:ph type="body" sz="quarter" idx="1"/>
          </p:nvPr>
        </p:nvSpPr>
        <p:spPr>
          <a:prstGeom prst="rect">
            <a:avLst/>
          </a:prstGeom>
        </p:spPr>
        <p:txBody>
          <a:bodyPr/>
          <a:lstStyle/>
          <a:p>
            <a:pPr/>
            <a:r>
              <a:t>Benign tumors: surrounded / contained by basement membranes.</a:t>
            </a:r>
          </a:p>
          <a:p>
            <a:pPr/>
            <a:r>
              <a:t>Breaching the basement constitutes “invasion”, remain localized until the basement membrane is breached.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hape 437"/>
          <p:cNvSpPr/>
          <p:nvPr>
            <p:ph type="sldImg"/>
          </p:nvPr>
        </p:nvSpPr>
        <p:spPr>
          <a:prstGeom prst="rect">
            <a:avLst/>
          </a:prstGeom>
        </p:spPr>
        <p:txBody>
          <a:bodyPr/>
          <a:lstStyle/>
          <a:p>
            <a:pPr/>
          </a:p>
        </p:txBody>
      </p:sp>
      <p:sp>
        <p:nvSpPr>
          <p:cNvPr id="438" name="Shape 438"/>
          <p:cNvSpPr/>
          <p:nvPr>
            <p:ph type="body" sz="quarter" idx="1"/>
          </p:nvPr>
        </p:nvSpPr>
        <p:spPr>
          <a:prstGeom prst="rect">
            <a:avLst/>
          </a:prstGeom>
        </p:spPr>
        <p:txBody>
          <a:bodyPr/>
          <a:lstStyle/>
          <a:p>
            <a:pPr/>
            <a:r>
              <a:t>Multiple metastatic tumors in a pathology specimen - gross on left, microscopic on right. What organ is this?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hape 444"/>
          <p:cNvSpPr/>
          <p:nvPr>
            <p:ph type="sldImg"/>
          </p:nvPr>
        </p:nvSpPr>
        <p:spPr>
          <a:prstGeom prst="rect">
            <a:avLst/>
          </a:prstGeom>
        </p:spPr>
        <p:txBody>
          <a:bodyPr/>
          <a:lstStyle/>
          <a:p>
            <a:pPr/>
          </a:p>
        </p:txBody>
      </p:sp>
      <p:sp>
        <p:nvSpPr>
          <p:cNvPr id="445" name="Shape 445"/>
          <p:cNvSpPr/>
          <p:nvPr>
            <p:ph type="body" sz="quarter" idx="1"/>
          </p:nvPr>
        </p:nvSpPr>
        <p:spPr>
          <a:prstGeom prst="rect">
            <a:avLst/>
          </a:prstGeom>
        </p:spPr>
        <p:txBody>
          <a:bodyPr/>
          <a:lstStyle/>
          <a:p>
            <a:pPr/>
            <a:r>
              <a:t>The process of metastasis is composed of many steps, nearly all of which involve and depend on integrins.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Shape 450"/>
          <p:cNvSpPr/>
          <p:nvPr>
            <p:ph type="sldImg"/>
          </p:nvPr>
        </p:nvSpPr>
        <p:spPr>
          <a:prstGeom prst="rect">
            <a:avLst/>
          </a:prstGeom>
        </p:spPr>
        <p:txBody>
          <a:bodyPr/>
          <a:lstStyle/>
          <a:p>
            <a:pPr/>
          </a:p>
        </p:txBody>
      </p:sp>
      <p:sp>
        <p:nvSpPr>
          <p:cNvPr id="451" name="Shape 451"/>
          <p:cNvSpPr/>
          <p:nvPr>
            <p:ph type="body" sz="quarter" idx="1"/>
          </p:nvPr>
        </p:nvSpPr>
        <p:spPr>
          <a:prstGeom prst="rect">
            <a:avLst/>
          </a:prstGeom>
        </p:spPr>
        <p:txBody>
          <a:bodyPr/>
          <a:lstStyle/>
          <a:p>
            <a:pPr/>
            <a:r>
              <a:t>A wide range of proteins, other than integrins, are also involved in metastasis. Many of these proteins are good targets for anti-cancer therapies.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Shape 457"/>
          <p:cNvSpPr/>
          <p:nvPr>
            <p:ph type="sldImg"/>
          </p:nvPr>
        </p:nvSpPr>
        <p:spPr>
          <a:prstGeom prst="rect">
            <a:avLst/>
          </a:prstGeom>
        </p:spPr>
        <p:txBody>
          <a:bodyPr/>
          <a:lstStyle/>
          <a:p>
            <a:pPr/>
          </a:p>
        </p:txBody>
      </p:sp>
      <p:sp>
        <p:nvSpPr>
          <p:cNvPr id="458" name="Shape 458"/>
          <p:cNvSpPr/>
          <p:nvPr>
            <p:ph type="body" sz="quarter" idx="1"/>
          </p:nvPr>
        </p:nvSpPr>
        <p:spPr>
          <a:prstGeom prst="rect">
            <a:avLst/>
          </a:prstGeom>
        </p:spPr>
        <p:txBody>
          <a:bodyPr/>
          <a:lstStyle/>
          <a:p>
            <a:pPr/>
            <a:r>
              <a:t>Hematopoietic stem cells are held in the bone marrow via a combination of interactions, including integrin-based ones. </a:t>
            </a:r>
          </a:p>
          <a:p>
            <a:pPr/>
            <a:r>
              <a:t>Why do you want to release HSCs from the bone marrow?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Shape 463"/>
          <p:cNvSpPr/>
          <p:nvPr>
            <p:ph type="sldImg"/>
          </p:nvPr>
        </p:nvSpPr>
        <p:spPr>
          <a:prstGeom prst="rect">
            <a:avLst/>
          </a:prstGeom>
        </p:spPr>
        <p:txBody>
          <a:bodyPr/>
          <a:lstStyle/>
          <a:p>
            <a:pPr/>
          </a:p>
        </p:txBody>
      </p:sp>
      <p:sp>
        <p:nvSpPr>
          <p:cNvPr id="464" name="Shape 464"/>
          <p:cNvSpPr/>
          <p:nvPr>
            <p:ph type="body" sz="quarter" idx="1"/>
          </p:nvPr>
        </p:nvSpPr>
        <p:spPr>
          <a:prstGeom prst="rect">
            <a:avLst/>
          </a:prstGeom>
        </p:spPr>
        <p:txBody>
          <a:bodyPr/>
          <a:lstStyle/>
          <a:p>
            <a:pPr/>
            <a:r>
              <a:t>Novel therapies targeting proteins can consist of other proteins, fragments of proteins, or other biological molecules. Challenges conventional notions of how pharmaceuticals are regulated.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a:p>
        </p:txBody>
      </p:sp>
      <p:sp>
        <p:nvSpPr>
          <p:cNvPr id="84" name="Shape 84"/>
          <p:cNvSpPr/>
          <p:nvPr>
            <p:ph type="body" sz="quarter" idx="1"/>
          </p:nvPr>
        </p:nvSpPr>
        <p:spPr>
          <a:prstGeom prst="rect">
            <a:avLst/>
          </a:prstGeom>
        </p:spPr>
        <p:txBody>
          <a:bodyPr/>
          <a:lstStyle/>
          <a:p>
            <a:pPr/>
            <a:r>
              <a:t>Drawing to illustrate the major types of cell adhesion molecules, “CAMs.” Integral membrane proteins with extracellular domains that interact with proteins on other cells or in the interstitial space, i.e. extracellular matrix (ECM). </a:t>
            </a:r>
          </a:p>
          <a:p>
            <a:pPr/>
            <a:r>
              <a:t>Cadherins and Ig-CAMs, on left, are homophilic - interact only with other molecules like them. Cadherins require Ca2+. </a:t>
            </a:r>
          </a:p>
          <a:p>
            <a:pPr/>
            <a:r>
              <a:t>Mucin-like CAMs interact with selectins. Carbohydrates attached to the proteins are important.</a:t>
            </a:r>
          </a:p>
          <a:p>
            <a:pPr/>
            <a:r>
              <a:t>Integrins are alpha / beta heterodimers that interact with fibronectin and other molecules. </a:t>
            </a:r>
          </a:p>
          <a:p>
            <a:pPr/>
            <a:r>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Shape 469"/>
          <p:cNvSpPr/>
          <p:nvPr>
            <p:ph type="sldImg"/>
          </p:nvPr>
        </p:nvSpPr>
        <p:spPr>
          <a:prstGeom prst="rect">
            <a:avLst/>
          </a:prstGeom>
        </p:spPr>
        <p:txBody>
          <a:bodyPr/>
          <a:lstStyle/>
          <a:p>
            <a:pPr/>
          </a:p>
        </p:txBody>
      </p:sp>
      <p:sp>
        <p:nvSpPr>
          <p:cNvPr id="470" name="Shape 470"/>
          <p:cNvSpPr/>
          <p:nvPr>
            <p:ph type="body" sz="quarter" idx="1"/>
          </p:nvPr>
        </p:nvSpPr>
        <p:spPr>
          <a:prstGeom prst="rect">
            <a:avLst/>
          </a:prstGeom>
        </p:spPr>
        <p:txBody>
          <a:bodyPr/>
          <a:lstStyle/>
          <a:p>
            <a:pPr/>
            <a:r>
              <a:t>Several examples of “biologics” - therapeutics composed of biological molecules.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Shape 475"/>
          <p:cNvSpPr/>
          <p:nvPr>
            <p:ph type="sldImg"/>
          </p:nvPr>
        </p:nvSpPr>
        <p:spPr>
          <a:prstGeom prst="rect">
            <a:avLst/>
          </a:prstGeom>
        </p:spPr>
        <p:txBody>
          <a:bodyPr/>
          <a:lstStyle/>
          <a:p>
            <a:pPr/>
          </a:p>
        </p:txBody>
      </p:sp>
      <p:sp>
        <p:nvSpPr>
          <p:cNvPr id="476" name="Shape 476"/>
          <p:cNvSpPr/>
          <p:nvPr>
            <p:ph type="body" sz="quarter" idx="1"/>
          </p:nvPr>
        </p:nvSpPr>
        <p:spPr>
          <a:prstGeom prst="rect">
            <a:avLst/>
          </a:prstGeom>
        </p:spPr>
        <p:txBody>
          <a:bodyPr/>
          <a:lstStyle/>
          <a:p>
            <a:pPr/>
            <a:r>
              <a:t>Summary of some of the key take-home messages.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p>
            <a:pPr/>
            <a:r>
              <a:t>Desmosomes: cell-cell junctions discussed in Histology in lectures and labs on epithelial cells, notably epidermis of skin.  Act as spot welds between cells, connecting the keratin intermediate filaments of each cells, creating one large network among all the cells in a sheet. </a:t>
            </a:r>
          </a:p>
          <a:p>
            <a:pPr/>
            <a:r>
              <a:t>Junctions include cadherins, with special names.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Shape 99"/>
          <p:cNvSpPr/>
          <p:nvPr>
            <p:ph type="sldImg"/>
          </p:nvPr>
        </p:nvSpPr>
        <p:spPr>
          <a:prstGeom prst="rect">
            <a:avLst/>
          </a:prstGeom>
        </p:spPr>
        <p:txBody>
          <a:bodyPr/>
          <a:lstStyle/>
          <a:p>
            <a:pPr/>
          </a:p>
        </p:txBody>
      </p:sp>
      <p:sp>
        <p:nvSpPr>
          <p:cNvPr id="100" name="Shape 100"/>
          <p:cNvSpPr/>
          <p:nvPr>
            <p:ph type="body" sz="quarter" idx="1"/>
          </p:nvPr>
        </p:nvSpPr>
        <p:spPr>
          <a:prstGeom prst="rect">
            <a:avLst/>
          </a:prstGeom>
        </p:spPr>
        <p:txBody>
          <a:bodyPr/>
          <a:lstStyle/>
          <a:p>
            <a:pPr/>
            <a:r>
              <a:t>Adherens junctions involve cadherins, like desmosomes, but shaped like belts or rings, not spots. Connect to actin filaments, not keratin filaments, in cytoplasm.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a:p>
        </p:txBody>
      </p:sp>
      <p:sp>
        <p:nvSpPr>
          <p:cNvPr id="109" name="Shape 109"/>
          <p:cNvSpPr/>
          <p:nvPr>
            <p:ph type="body" sz="quarter" idx="1"/>
          </p:nvPr>
        </p:nvSpPr>
        <p:spPr>
          <a:prstGeom prst="rect">
            <a:avLst/>
          </a:prstGeom>
        </p:spPr>
        <p:txBody>
          <a:bodyPr/>
          <a:lstStyle/>
          <a:p>
            <a:pPr/>
            <a:r>
              <a:t>Diseases with dysfunctional desmosomes include blisters. Cells fail to hold onto their neighbors, the epithelial layer ruptures, and fluid fills the space.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a:p>
        </p:txBody>
      </p:sp>
      <p:sp>
        <p:nvSpPr>
          <p:cNvPr id="115" name="Shape 115"/>
          <p:cNvSpPr/>
          <p:nvPr>
            <p:ph type="body" sz="quarter" idx="1"/>
          </p:nvPr>
        </p:nvSpPr>
        <p:spPr>
          <a:prstGeom prst="rect">
            <a:avLst/>
          </a:prstGeom>
        </p:spPr>
        <p:txBody>
          <a:bodyPr/>
          <a:lstStyle/>
          <a:p>
            <a:pPr/>
            <a:r>
              <a:t> Basements membranes are dense special sheets of ECM that sit on the basal side of epithelial layers and other cells. They often define the boundaries between the layers. They can be crossed in a controlled manner during normal physiology, and they can break down as part of pathology.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r>
              <a:t>EM of a tissue that was ripped open in a particularly illuminating manner, revealing epithelial cells (Ep), the basement membrane (BM), and the connective tissue (CT).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lack">
    <p:bg>
      <p:bgPr>
        <a:solidFill>
          <a:srgbClr val="000000"/>
        </a:solidFill>
      </p:bgPr>
    </p:bg>
    <p:spTree>
      <p:nvGrpSpPr>
        <p:cNvPr id="1" name=""/>
        <p:cNvGrpSpPr/>
        <p:nvPr/>
      </p:nvGrpSpPr>
      <p:grpSpPr>
        <a:xfrm>
          <a:off x="0" y="0"/>
          <a:ext cx="0" cy="0"/>
          <a:chOff x="0" y="0"/>
          <a:chExt cx="0" cy="0"/>
        </a:xfrm>
      </p:grpSpPr>
      <p:sp>
        <p:nvSpPr>
          <p:cNvPr id="19" name="Title Text"/>
          <p:cNvSpPr txBox="1"/>
          <p:nvPr>
            <p:ph type="title"/>
          </p:nvPr>
        </p:nvSpPr>
        <p:spPr>
          <a:prstGeom prst="rect">
            <a:avLst/>
          </a:prstGeom>
        </p:spPr>
        <p:txBody>
          <a:bodyPr/>
          <a:lstStyle>
            <a:lvl1pPr>
              <a:defRPr>
                <a:solidFill>
                  <a:schemeClr val="accent3">
                    <a:lumOff val="44000"/>
                  </a:schemeClr>
                </a:solidFill>
              </a:defRPr>
            </a:lvl1pPr>
          </a:lstStyle>
          <a:p>
            <a:pPr/>
            <a:r>
              <a:t>Title Text</a:t>
            </a:r>
          </a:p>
        </p:txBody>
      </p:sp>
      <p:sp>
        <p:nvSpPr>
          <p:cNvPr id="20" name="Slide Number"/>
          <p:cNvSpPr txBox="1"/>
          <p:nvPr>
            <p:ph type="sldNum" sz="quarter" idx="2"/>
          </p:nvPr>
        </p:nvSpPr>
        <p:spPr>
          <a:prstGeom prst="rect">
            <a:avLst/>
          </a:prstGeom>
        </p:spPr>
        <p:txBody>
          <a:bodyPr/>
          <a:lstStyle>
            <a:lvl1pPr>
              <a:defRPr>
                <a:solidFill>
                  <a:schemeClr val="accent3">
                    <a:lumOff val="44000"/>
                  </a:schemeClr>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7" name="Title Text"/>
          <p:cNvSpPr txBox="1"/>
          <p:nvPr>
            <p:ph type="title"/>
          </p:nvPr>
        </p:nvSpPr>
        <p:spPr>
          <a:xfrm>
            <a:off x="660400" y="101600"/>
            <a:ext cx="7772400" cy="1371600"/>
          </a:xfrm>
          <a:prstGeom prst="rect">
            <a:avLst/>
          </a:prstGeom>
        </p:spPr>
        <p:txBody>
          <a:bodyPr anchor="ctr"/>
          <a:lstStyle/>
          <a:p>
            <a:pPr/>
            <a:r>
              <a:t>Title Text</a:t>
            </a:r>
          </a:p>
        </p:txBody>
      </p:sp>
      <p:sp>
        <p:nvSpPr>
          <p:cNvPr id="2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Black">
    <p:bg>
      <p:bgPr>
        <a:solidFill>
          <a:srgbClr val="000000"/>
        </a:solidFill>
      </p:bgPr>
    </p:bg>
    <p:spTree>
      <p:nvGrpSpPr>
        <p:cNvPr id="1" name=""/>
        <p:cNvGrpSpPr/>
        <p:nvPr/>
      </p:nvGrpSpPr>
      <p:grpSpPr>
        <a:xfrm>
          <a:off x="0" y="0"/>
          <a:ext cx="0" cy="0"/>
          <a:chOff x="0" y="0"/>
          <a:chExt cx="0" cy="0"/>
        </a:xfrm>
      </p:grpSpPr>
      <p:sp>
        <p:nvSpPr>
          <p:cNvPr id="36" name="Title Text"/>
          <p:cNvSpPr txBox="1"/>
          <p:nvPr>
            <p:ph type="title"/>
          </p:nvPr>
        </p:nvSpPr>
        <p:spPr>
          <a:xfrm>
            <a:off x="660400" y="101600"/>
            <a:ext cx="7772400" cy="1371600"/>
          </a:xfrm>
          <a:prstGeom prst="rect">
            <a:avLst/>
          </a:prstGeom>
        </p:spPr>
        <p:txBody>
          <a:bodyPr anchor="ctr"/>
          <a:lstStyle>
            <a:lvl1pPr>
              <a:defRPr>
                <a:solidFill>
                  <a:schemeClr val="accent3">
                    <a:lumOff val="44000"/>
                  </a:schemeClr>
                </a:solidFill>
              </a:defRPr>
            </a:lvl1pPr>
          </a:lstStyle>
          <a:p>
            <a:pPr/>
            <a:r>
              <a:t>Title Text</a:t>
            </a:r>
          </a:p>
        </p:txBody>
      </p:sp>
      <p:sp>
        <p:nvSpPr>
          <p:cNvPr id="37" name="Body Level One…"/>
          <p:cNvSpPr txBox="1"/>
          <p:nvPr>
            <p:ph type="body" idx="1"/>
          </p:nvPr>
        </p:nvSpPr>
        <p:spPr>
          <a:prstGeom prst="rect">
            <a:avLst/>
          </a:prstGeom>
        </p:spPr>
        <p:txBody>
          <a:bodyPr/>
          <a:lstStyle>
            <a:lvl1pPr>
              <a:defRPr>
                <a:solidFill>
                  <a:schemeClr val="accent3">
                    <a:lumOff val="44000"/>
                  </a:schemeClr>
                </a:solidFill>
              </a:defRPr>
            </a:lvl1pPr>
            <a:lvl2pPr>
              <a:defRPr>
                <a:solidFill>
                  <a:schemeClr val="accent3">
                    <a:lumOff val="44000"/>
                  </a:schemeClr>
                </a:solidFill>
              </a:defRPr>
            </a:lvl2pPr>
            <a:lvl3pPr>
              <a:defRPr>
                <a:solidFill>
                  <a:schemeClr val="accent3">
                    <a:lumOff val="44000"/>
                  </a:schemeClr>
                </a:solidFill>
              </a:defRPr>
            </a:lvl3pPr>
            <a:lvl4pPr>
              <a:defRPr>
                <a:solidFill>
                  <a:schemeClr val="accent3">
                    <a:lumOff val="44000"/>
                  </a:schemeClr>
                </a:solidFill>
              </a:defRPr>
            </a:lvl4pPr>
            <a:lvl5pPr>
              <a:defRPr>
                <a:solidFill>
                  <a:schemeClr val="accent3">
                    <a:lumOff val="44000"/>
                  </a:schemeClr>
                </a:solidFill>
              </a:defRPr>
            </a:lvl5p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prstGeom prst="rect">
            <a:avLst/>
          </a:prstGeom>
        </p:spPr>
        <p:txBody>
          <a:bodyPr/>
          <a:lstStyle>
            <a:lvl1pPr>
              <a:defRPr>
                <a:solidFill>
                  <a:schemeClr val="accent3">
                    <a:lumOff val="44000"/>
                  </a:schemeClr>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Black">
    <p:bg>
      <p:bgPr>
        <a:solidFill>
          <a:srgbClr val="000000"/>
        </a:solidFill>
      </p:bgPr>
    </p:bg>
    <p:spTree>
      <p:nvGrpSpPr>
        <p:cNvPr id="1" name=""/>
        <p:cNvGrpSpPr/>
        <p:nvPr/>
      </p:nvGrpSpPr>
      <p:grpSpPr>
        <a:xfrm>
          <a:off x="0" y="0"/>
          <a:ext cx="0" cy="0"/>
          <a:chOff x="0" y="0"/>
          <a:chExt cx="0" cy="0"/>
        </a:xfrm>
      </p:grpSpPr>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Title Text"/>
          <p:cNvSpPr txBox="1"/>
          <p:nvPr>
            <p:ph type="title"/>
          </p:nvPr>
        </p:nvSpPr>
        <p:spPr>
          <a:xfrm>
            <a:off x="685800" y="177800"/>
            <a:ext cx="7772400" cy="13716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Title Text</a:t>
            </a:r>
          </a:p>
        </p:txBody>
      </p:sp>
      <p:sp>
        <p:nvSpPr>
          <p:cNvPr id="3" name="Slide Number"/>
          <p:cNvSpPr txBox="1"/>
          <p:nvPr>
            <p:ph type="sldNum" sz="quarter" idx="2"/>
          </p:nvPr>
        </p:nvSpPr>
        <p:spPr>
          <a:xfrm>
            <a:off x="6731000" y="6397726"/>
            <a:ext cx="1905000" cy="288825"/>
          </a:xfrm>
          <a:prstGeom prst="rect">
            <a:avLst/>
          </a:prstGeom>
          <a:ln w="12700">
            <a:miter lim="400000"/>
          </a:ln>
        </p:spPr>
        <p:txBody>
          <a:bodyPr lIns="45719" rIns="45719" anchor="b">
            <a:spAutoFit/>
          </a:bodyPr>
          <a:lstStyle>
            <a:lvl1pPr algn="r">
              <a:spcBef>
                <a:spcPts val="800"/>
              </a:spcBef>
              <a:defRPr sz="1400">
                <a:solidFill>
                  <a:srgbClr val="000000"/>
                </a:solidFill>
              </a:defRPr>
            </a:lvl1pPr>
          </a:lstStyle>
          <a:p>
            <a:pPr/>
            <a:fld id="{86CB4B4D-7CA3-9044-876B-883B54F8677D}" type="slidenum"/>
          </a:p>
        </p:txBody>
      </p:sp>
      <p:sp>
        <p:nvSpPr>
          <p:cNvPr id="4" name="Body Level One…"/>
          <p:cNvSpPr txBox="1"/>
          <p:nvPr>
            <p:ph type="body" idx="1"/>
          </p:nvPr>
        </p:nvSpPr>
        <p:spPr>
          <a:xfrm>
            <a:off x="457200" y="1885950"/>
            <a:ext cx="8178800" cy="49720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Lst>
  <p:transition xmlns:p14="http://schemas.microsoft.com/office/powerpoint/2010/main" spd="med" advClick="1"/>
  <p:txStyles>
    <p:titleStyle>
      <a:lvl1pPr marL="0" marR="0" indent="0" algn="ctr" defTabSz="91440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a:ea typeface="Arial"/>
          <a:cs typeface="Arial"/>
          <a:sym typeface="Arial"/>
        </a:defRPr>
      </a:lvl1pPr>
      <a:lvl2pPr marL="0" marR="0" indent="0" algn="ctr" defTabSz="91440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a:ea typeface="Arial"/>
          <a:cs typeface="Arial"/>
          <a:sym typeface="Arial"/>
        </a:defRPr>
      </a:lvl2pPr>
      <a:lvl3pPr marL="0" marR="0" indent="0" algn="ctr" defTabSz="91440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a:ea typeface="Arial"/>
          <a:cs typeface="Arial"/>
          <a:sym typeface="Arial"/>
        </a:defRPr>
      </a:lvl3pPr>
      <a:lvl4pPr marL="0" marR="0" indent="0" algn="ctr" defTabSz="91440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a:ea typeface="Arial"/>
          <a:cs typeface="Arial"/>
          <a:sym typeface="Arial"/>
        </a:defRPr>
      </a:lvl4pPr>
      <a:lvl5pPr marL="0" marR="0" indent="0" algn="ctr" defTabSz="91440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a:ea typeface="Arial"/>
          <a:cs typeface="Arial"/>
          <a:sym typeface="Arial"/>
        </a:defRPr>
      </a:lvl5pPr>
      <a:lvl6pPr marL="0" marR="0" indent="457200" algn="ctr" defTabSz="91440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a:ea typeface="Arial"/>
          <a:cs typeface="Arial"/>
          <a:sym typeface="Arial"/>
        </a:defRPr>
      </a:lvl6pPr>
      <a:lvl7pPr marL="0" marR="0" indent="914400" algn="ctr" defTabSz="91440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a:ea typeface="Arial"/>
          <a:cs typeface="Arial"/>
          <a:sym typeface="Arial"/>
        </a:defRPr>
      </a:lvl7pPr>
      <a:lvl8pPr marL="0" marR="0" indent="1371600" algn="ctr" defTabSz="91440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a:ea typeface="Arial"/>
          <a:cs typeface="Arial"/>
          <a:sym typeface="Arial"/>
        </a:defRPr>
      </a:lvl8pPr>
      <a:lvl9pPr marL="0" marR="0" indent="1828800" algn="ctr" defTabSz="914400" latinLnBrk="0">
        <a:lnSpc>
          <a:spcPct val="100000"/>
        </a:lnSpc>
        <a:spcBef>
          <a:spcPts val="0"/>
        </a:spcBef>
        <a:spcAft>
          <a:spcPts val="0"/>
        </a:spcAft>
        <a:buClrTx/>
        <a:buSzTx/>
        <a:buFontTx/>
        <a:buNone/>
        <a:tabLst/>
        <a:defRPr b="0" baseline="0" cap="none" i="0" spc="0" strike="noStrike" sz="4000" u="none">
          <a:solidFill>
            <a:srgbClr val="000000"/>
          </a:solidFill>
          <a:uFillTx/>
          <a:latin typeface="Arial"/>
          <a:ea typeface="Arial"/>
          <a:cs typeface="Arial"/>
          <a:sym typeface="Arial"/>
        </a:defRPr>
      </a:lvl9pPr>
    </p:titleStyle>
    <p:bodyStyle>
      <a:lvl1pPr marL="320842" marR="0" indent="-320842" algn="l" defTabSz="91440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1pPr>
      <a:lvl2pPr marL="701842" marR="0" indent="-320842" algn="l" defTabSz="91440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2pPr>
      <a:lvl3pPr marL="1082842" marR="0" indent="-320842" algn="l" defTabSz="91440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3pPr>
      <a:lvl4pPr marL="1463842" marR="0" indent="-320842" algn="l" defTabSz="91440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4pPr>
      <a:lvl5pPr marL="1844842" marR="0" indent="-320842" algn="l" defTabSz="91440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5pPr>
      <a:lvl6pPr marL="2225842" marR="0" indent="-320842" algn="l" defTabSz="91440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6pPr>
      <a:lvl7pPr marL="2606842" marR="0" indent="-320842" algn="l" defTabSz="91440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7pPr>
      <a:lvl8pPr marL="2987842" marR="0" indent="-320842" algn="l" defTabSz="91440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8pPr>
      <a:lvl9pPr marL="3368842" marR="0" indent="-320842" algn="l" defTabSz="91440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9pPr>
    </p:bodyStyle>
    <p:otherStyle>
      <a:lvl1pPr marL="0" marR="0" indent="0" algn="r" defTabSz="91440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2286000" algn="r" defTabSz="91440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2743200" algn="r" defTabSz="91440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3200400" algn="r" defTabSz="91440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3657600" algn="r" defTabSz="914400" latinLnBrk="0">
        <a:lnSpc>
          <a:spcPct val="100000"/>
        </a:lnSpc>
        <a:spcBef>
          <a:spcPts val="80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 Id="rId4" Type="http://schemas.openxmlformats.org/officeDocument/2006/relationships/image" Target="../media/image8.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eg"/><Relationship Id="rId4" Type="http://schemas.openxmlformats.org/officeDocument/2006/relationships/image" Target="../media/image1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eg"/><Relationship Id="rId4" Type="http://schemas.openxmlformats.org/officeDocument/2006/relationships/image" Target="../media/image15.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8.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16.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jpeg"/><Relationship Id="rId4" Type="http://schemas.openxmlformats.org/officeDocument/2006/relationships/image" Target="../media/image19.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jpeg"/><Relationship Id="rId4" Type="http://schemas.openxmlformats.org/officeDocument/2006/relationships/image" Target="../media/image21.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2.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 Id="rId4"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 Id="rId4"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Cell-Cell and Cell-Matrix Interactions:…"/>
          <p:cNvSpPr txBox="1"/>
          <p:nvPr>
            <p:ph type="title"/>
          </p:nvPr>
        </p:nvSpPr>
        <p:spPr>
          <a:prstGeom prst="rect">
            <a:avLst/>
          </a:prstGeom>
        </p:spPr>
        <p:txBody>
          <a:bodyPr>
            <a:normAutofit fontScale="100000" lnSpcReduction="0"/>
          </a:bodyPr>
          <a:lstStyle/>
          <a:p>
            <a:pPr defTabSz="832104">
              <a:defRPr sz="3640">
                <a:latin typeface="+mj-lt"/>
                <a:ea typeface="+mj-ea"/>
                <a:cs typeface="+mj-cs"/>
                <a:sym typeface="Helvetica"/>
              </a:defRPr>
            </a:pPr>
            <a:r>
              <a:t>Cell-Cell and Cell-Matrix Interactions: </a:t>
            </a:r>
          </a:p>
          <a:p>
            <a:pPr defTabSz="832104">
              <a:defRPr sz="3640">
                <a:latin typeface="+mj-lt"/>
                <a:ea typeface="+mj-ea"/>
                <a:cs typeface="+mj-cs"/>
                <a:sym typeface="Helvetica"/>
              </a:defRPr>
            </a:pPr>
            <a:r>
              <a:t>Focus on Integrins</a:t>
            </a:r>
          </a:p>
        </p:txBody>
      </p:sp>
      <p:sp>
        <p:nvSpPr>
          <p:cNvPr id="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3" name="John Cooper…"/>
          <p:cNvSpPr/>
          <p:nvPr/>
        </p:nvSpPr>
        <p:spPr>
          <a:xfrm>
            <a:off x="2731381" y="5383314"/>
            <a:ext cx="3681238" cy="11016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i="1" sz="1400"/>
            </a:pPr>
            <a:r>
              <a:t>John Cooper</a:t>
            </a:r>
          </a:p>
          <a:p>
            <a:pPr algn="ctr">
              <a:defRPr i="1" sz="1400"/>
            </a:pPr>
            <a:r>
              <a:t>Dept of Biochemistry &amp; Molecular Biophysics</a:t>
            </a:r>
          </a:p>
          <a:p>
            <a:pPr algn="ctr">
              <a:defRPr i="1" sz="1400"/>
            </a:pPr>
            <a:r>
              <a:t>www.cooperlab.wustl.edu</a:t>
            </a:r>
          </a:p>
          <a:p>
            <a:pPr algn="ctr">
              <a:defRPr i="1" sz="1400"/>
            </a:pPr>
            <a:r>
              <a:t>jacooper@wustl.edu</a:t>
            </a:r>
          </a:p>
          <a:p>
            <a:pPr algn="ctr">
              <a:defRPr i="1" sz="1400"/>
            </a:pPr>
            <a:r>
              <a:t>November 19,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Copyright (c) by W. H. Freeman and Company"/>
          <p:cNvSpPr/>
          <p:nvPr/>
        </p:nvSpPr>
        <p:spPr>
          <a:xfrm>
            <a:off x="3124200" y="6455409"/>
            <a:ext cx="2895600"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500"/>
              </a:spcBef>
              <a:defRPr sz="900">
                <a:latin typeface="+mj-lt"/>
                <a:ea typeface="+mj-ea"/>
                <a:cs typeface="+mj-cs"/>
                <a:sym typeface="Helvetica"/>
              </a:defRPr>
            </a:lvl1pPr>
          </a:lstStyle>
          <a:p>
            <a:pPr>
              <a:defRPr sz="2000">
                <a:latin typeface="Arial"/>
                <a:ea typeface="Arial"/>
                <a:cs typeface="Arial"/>
                <a:sym typeface="Arial"/>
              </a:defRPr>
            </a:pPr>
            <a:r>
              <a:rPr sz="900">
                <a:latin typeface="+mj-lt"/>
                <a:ea typeface="+mj-ea"/>
                <a:cs typeface="+mj-cs"/>
                <a:sym typeface="Helvetica"/>
              </a:rPr>
              <a:t>Copyright (c) by W. H. Freeman and Company</a:t>
            </a:r>
          </a:p>
        </p:txBody>
      </p:sp>
      <p:sp>
        <p:nvSpPr>
          <p:cNvPr id="128" name="Basement membrane…"/>
          <p:cNvSpPr txBox="1"/>
          <p:nvPr>
            <p:ph type="title"/>
          </p:nvPr>
        </p:nvSpPr>
        <p:spPr>
          <a:prstGeom prst="rect">
            <a:avLst/>
          </a:prstGeom>
        </p:spPr>
        <p:txBody>
          <a:bodyPr>
            <a:normAutofit fontScale="100000" lnSpcReduction="0"/>
          </a:bodyPr>
          <a:lstStyle/>
          <a:p>
            <a:pPr/>
            <a:r>
              <a:rPr sz="3200">
                <a:latin typeface="+mj-lt"/>
                <a:ea typeface="+mj-ea"/>
                <a:cs typeface="+mj-cs"/>
                <a:sym typeface="Helvetica"/>
              </a:rPr>
              <a:t>Basement membrane</a:t>
            </a:r>
            <a:endParaRPr sz="3200">
              <a:latin typeface="+mj-lt"/>
              <a:ea typeface="+mj-ea"/>
              <a:cs typeface="+mj-cs"/>
              <a:sym typeface="Helvetica"/>
            </a:endParaRPr>
          </a:p>
          <a:p>
            <a:pPr/>
            <a:r>
              <a:rPr sz="3200">
                <a:latin typeface="+mj-lt"/>
                <a:ea typeface="+mj-ea"/>
                <a:cs typeface="+mj-cs"/>
                <a:sym typeface="Helvetica"/>
              </a:rPr>
              <a:t>Sheet based on type IV collagen</a:t>
            </a:r>
          </a:p>
        </p:txBody>
      </p:sp>
      <p:sp>
        <p:nvSpPr>
          <p:cNvPr id="1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0" name="F22-17A" descr="F22-17A"/>
          <p:cNvPicPr>
            <a:picLocks noChangeAspect="1"/>
          </p:cNvPicPr>
          <p:nvPr/>
        </p:nvPicPr>
        <p:blipFill>
          <a:blip r:embed="rId3">
            <a:extLst/>
          </a:blip>
          <a:stretch>
            <a:fillRect/>
          </a:stretch>
        </p:blipFill>
        <p:spPr>
          <a:xfrm>
            <a:off x="2197893" y="1343679"/>
            <a:ext cx="4748214" cy="3400426"/>
          </a:xfrm>
          <a:prstGeom prst="rect">
            <a:avLst/>
          </a:prstGeom>
          <a:ln w="12700">
            <a:miter lim="400000"/>
          </a:ln>
        </p:spPr>
      </p:pic>
      <p:pic>
        <p:nvPicPr>
          <p:cNvPr id="131" name="F22-17B" descr="F22-17B"/>
          <p:cNvPicPr>
            <a:picLocks noChangeAspect="1"/>
          </p:cNvPicPr>
          <p:nvPr/>
        </p:nvPicPr>
        <p:blipFill>
          <a:blip r:embed="rId4">
            <a:extLst/>
          </a:blip>
          <a:stretch>
            <a:fillRect/>
          </a:stretch>
        </p:blipFill>
        <p:spPr>
          <a:xfrm>
            <a:off x="2447925" y="4857750"/>
            <a:ext cx="4248150" cy="18288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Type IV Collagen Mutations and Human Disease"/>
          <p:cNvSpPr txBox="1"/>
          <p:nvPr>
            <p:ph type="title"/>
          </p:nvPr>
        </p:nvSpPr>
        <p:spPr>
          <a:prstGeom prst="rect">
            <a:avLst/>
          </a:prstGeom>
        </p:spPr>
        <p:txBody>
          <a:bodyPr>
            <a:normAutofit fontScale="100000" lnSpcReduction="0"/>
          </a:bodyPr>
          <a:lstStyle>
            <a:lvl1pPr>
              <a:defRPr sz="3600"/>
            </a:lvl1pPr>
          </a:lstStyle>
          <a:p>
            <a:pPr>
              <a:defRPr sz="4000"/>
            </a:pPr>
            <a:r>
              <a:rPr sz="3600"/>
              <a:t>Type IV Collagen Mutations and Human Disease</a:t>
            </a:r>
          </a:p>
        </p:txBody>
      </p:sp>
      <p:sp>
        <p:nvSpPr>
          <p:cNvPr id="136" name="COL4A1 mutations…"/>
          <p:cNvSpPr txBox="1"/>
          <p:nvPr>
            <p:ph type="body" sz="half" idx="1"/>
          </p:nvPr>
        </p:nvSpPr>
        <p:spPr>
          <a:xfrm>
            <a:off x="457200" y="1885950"/>
            <a:ext cx="4114800" cy="4972050"/>
          </a:xfrm>
          <a:prstGeom prst="rect">
            <a:avLst/>
          </a:prstGeom>
        </p:spPr>
        <p:txBody>
          <a:bodyPr>
            <a:normAutofit fontScale="100000" lnSpcReduction="0"/>
          </a:bodyPr>
          <a:lstStyle/>
          <a:p>
            <a:pPr>
              <a:spcBef>
                <a:spcPts val="600"/>
              </a:spcBef>
              <a:buFont typeface="Arial"/>
              <a:defRPr sz="2100"/>
            </a:pPr>
            <a:r>
              <a:rPr i="1"/>
              <a:t>COL4A1</a:t>
            </a:r>
            <a:r>
              <a:t> mutations</a:t>
            </a:r>
          </a:p>
          <a:p>
            <a:pPr lvl="1" marL="661736" indent="-280736">
              <a:spcBef>
                <a:spcPts val="500"/>
              </a:spcBef>
              <a:buFont typeface="Arial"/>
              <a:defRPr sz="2000"/>
            </a:pPr>
            <a:r>
              <a:t>Small vessel disease / retinal vascular tortuosity</a:t>
            </a:r>
          </a:p>
          <a:p>
            <a:pPr lvl="1" marL="661736" indent="-280736">
              <a:spcBef>
                <a:spcPts val="500"/>
              </a:spcBef>
              <a:buFont typeface="Arial"/>
              <a:defRPr sz="2000"/>
            </a:pPr>
            <a:r>
              <a:t>Hemorrhagic stroke</a:t>
            </a:r>
          </a:p>
          <a:p>
            <a:pPr lvl="1" marL="661736" indent="-280736">
              <a:spcBef>
                <a:spcPts val="500"/>
              </a:spcBef>
              <a:buFont typeface="Arial"/>
              <a:defRPr sz="2000"/>
            </a:pPr>
            <a:r>
              <a:t>Porencephaly (brain cysts)</a:t>
            </a:r>
          </a:p>
          <a:p>
            <a:pPr lvl="1" marL="661736" indent="-280736">
              <a:spcBef>
                <a:spcPts val="500"/>
              </a:spcBef>
              <a:buFont typeface="Arial"/>
              <a:defRPr sz="2000"/>
            </a:pPr>
            <a:r>
              <a:t>HANAC syndrome</a:t>
            </a:r>
          </a:p>
          <a:p>
            <a:pPr>
              <a:spcBef>
                <a:spcPts val="2300"/>
              </a:spcBef>
              <a:buFont typeface="Arial"/>
              <a:defRPr sz="2100"/>
            </a:pPr>
            <a:r>
              <a:rPr i="1"/>
              <a:t>COL4A3/A4/A5</a:t>
            </a:r>
            <a:r>
              <a:t> mutations</a:t>
            </a:r>
          </a:p>
          <a:p>
            <a:pPr lvl="1" marL="661736" indent="-280736">
              <a:spcBef>
                <a:spcPts val="500"/>
              </a:spcBef>
              <a:buFont typeface="Arial"/>
              <a:defRPr sz="2000"/>
            </a:pPr>
            <a:r>
              <a:t>Alport syndrome / hereditary glomerulonephritis</a:t>
            </a:r>
          </a:p>
        </p:txBody>
      </p:sp>
      <p:sp>
        <p:nvSpPr>
          <p:cNvPr id="1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8" name="Kidney Glomerular BM"/>
          <p:cNvSpPr txBox="1"/>
          <p:nvPr/>
        </p:nvSpPr>
        <p:spPr>
          <a:xfrm>
            <a:off x="5350424" y="1770116"/>
            <a:ext cx="3170149" cy="4370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defRPr sz="1200"/>
            </a:pPr>
            <a:r>
              <a:rPr sz="2400"/>
              <a:t>Kidney Glomerular BM</a:t>
            </a:r>
          </a:p>
        </p:txBody>
      </p:sp>
      <p:sp>
        <p:nvSpPr>
          <p:cNvPr id="139" name="Miner JH, J Cell Biol 1996.135:1403-13"/>
          <p:cNvSpPr txBox="1"/>
          <p:nvPr/>
        </p:nvSpPr>
        <p:spPr>
          <a:xfrm>
            <a:off x="5115747" y="5956551"/>
            <a:ext cx="3639503" cy="313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600"/>
            </a:pPr>
            <a:r>
              <a:t>Miner JH, </a:t>
            </a:r>
            <a:r>
              <a:rPr i="1"/>
              <a:t>J Cell Biol</a:t>
            </a:r>
            <a:r>
              <a:t> 1996.135:1403-13</a:t>
            </a:r>
          </a:p>
        </p:txBody>
      </p:sp>
      <p:pic>
        <p:nvPicPr>
          <p:cNvPr id="140" name="Image" descr="Image"/>
          <p:cNvPicPr>
            <a:picLocks noChangeAspect="1"/>
          </p:cNvPicPr>
          <p:nvPr/>
        </p:nvPicPr>
        <p:blipFill>
          <a:blip r:embed="rId3">
            <a:extLst/>
          </a:blip>
          <a:stretch>
            <a:fillRect/>
          </a:stretch>
        </p:blipFill>
        <p:spPr>
          <a:xfrm>
            <a:off x="4838777" y="2258768"/>
            <a:ext cx="3976789" cy="3646201"/>
          </a:xfrm>
          <a:prstGeom prst="rect">
            <a:avLst/>
          </a:prstGeom>
          <a:ln w="12700">
            <a:miter lim="400000"/>
          </a:ln>
        </p:spPr>
      </p:pic>
      <p:sp>
        <p:nvSpPr>
          <p:cNvPr id="141" name="RBC"/>
          <p:cNvSpPr txBox="1"/>
          <p:nvPr/>
        </p:nvSpPr>
        <p:spPr>
          <a:xfrm>
            <a:off x="5278344" y="3666080"/>
            <a:ext cx="640418"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RBC</a:t>
            </a:r>
          </a:p>
        </p:txBody>
      </p:sp>
      <p:sp>
        <p:nvSpPr>
          <p:cNvPr id="142" name="RBC"/>
          <p:cNvSpPr txBox="1"/>
          <p:nvPr/>
        </p:nvSpPr>
        <p:spPr>
          <a:xfrm>
            <a:off x="7018244" y="5453537"/>
            <a:ext cx="640418" cy="375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RBC</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Components of Basement Membrane"/>
          <p:cNvSpPr txBox="1"/>
          <p:nvPr>
            <p:ph type="title"/>
          </p:nvPr>
        </p:nvSpPr>
        <p:spPr>
          <a:prstGeom prst="rect">
            <a:avLst/>
          </a:prstGeom>
        </p:spPr>
        <p:txBody>
          <a:bodyPr>
            <a:normAutofit fontScale="100000" lnSpcReduction="0"/>
          </a:bodyPr>
          <a:lstStyle>
            <a:lvl1pPr>
              <a:defRPr sz="3600"/>
            </a:lvl1pPr>
          </a:lstStyle>
          <a:p>
            <a:pPr/>
            <a:r>
              <a:t>Components of Basement Membrane</a:t>
            </a:r>
          </a:p>
        </p:txBody>
      </p:sp>
      <p:sp>
        <p:nvSpPr>
          <p:cNvPr id="14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8" name="basal Lamina Carrie fig" descr="basal Lamina Carrie fig"/>
          <p:cNvPicPr>
            <a:picLocks noChangeAspect="1"/>
          </p:cNvPicPr>
          <p:nvPr/>
        </p:nvPicPr>
        <p:blipFill>
          <a:blip r:embed="rId3">
            <a:extLst/>
          </a:blip>
          <a:srcRect l="0" t="5534" r="0" b="19936"/>
          <a:stretch>
            <a:fillRect/>
          </a:stretch>
        </p:blipFill>
        <p:spPr>
          <a:xfrm>
            <a:off x="493712" y="1066800"/>
            <a:ext cx="8154988" cy="4724401"/>
          </a:xfrm>
          <a:prstGeom prst="rect">
            <a:avLst/>
          </a:prstGeom>
          <a:ln w="12700">
            <a:miter lim="400000"/>
          </a:ln>
        </p:spPr>
      </p:pic>
      <p:sp>
        <p:nvSpPr>
          <p:cNvPr id="149" name="Rectangle"/>
          <p:cNvSpPr/>
          <p:nvPr/>
        </p:nvSpPr>
        <p:spPr>
          <a:xfrm>
            <a:off x="3124200" y="5638800"/>
            <a:ext cx="4114800" cy="152400"/>
          </a:xfrm>
          <a:prstGeom prst="rect">
            <a:avLst/>
          </a:prstGeom>
          <a:solidFill>
            <a:schemeClr val="accent3">
              <a:lumOff val="44000"/>
            </a:schemeClr>
          </a:solidFill>
          <a:ln w="12700">
            <a:miter lim="400000"/>
          </a:ln>
        </p:spPr>
        <p:txBody>
          <a:bodyPr lIns="45719" rIns="45719" anchor="ctr"/>
          <a:lstStyle/>
          <a:p>
            <a:pPr>
              <a:defRPr sz="1200">
                <a:solidFill>
                  <a:srgbClr val="000000"/>
                </a:solidFill>
              </a:defRPr>
            </a:pPr>
          </a:p>
        </p:txBody>
      </p:sp>
      <p:sp>
        <p:nvSpPr>
          <p:cNvPr id="150" name="Fredrik Skarstedt and Carrie Phillips"/>
          <p:cNvSpPr txBox="1"/>
          <p:nvPr/>
        </p:nvSpPr>
        <p:spPr>
          <a:xfrm>
            <a:off x="4525962" y="6019800"/>
            <a:ext cx="3918730"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a:latin typeface="Times"/>
                <a:ea typeface="Times"/>
                <a:cs typeface="Times"/>
                <a:sym typeface="Times"/>
              </a:defRPr>
            </a:lvl1pPr>
          </a:lstStyle>
          <a:p>
            <a:pPr>
              <a:defRPr i="0" sz="1200">
                <a:latin typeface="Arial"/>
                <a:ea typeface="Arial"/>
                <a:cs typeface="Arial"/>
                <a:sym typeface="Arial"/>
              </a:defRPr>
            </a:pPr>
            <a:r>
              <a:rPr i="1" sz="2000">
                <a:latin typeface="Times"/>
                <a:ea typeface="Times"/>
                <a:cs typeface="Times"/>
                <a:sym typeface="Times"/>
              </a:rPr>
              <a:t>Fredrik Skarstedt and Carrie Phillips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Laminin"/>
          <p:cNvSpPr txBox="1"/>
          <p:nvPr>
            <p:ph type="title"/>
          </p:nvPr>
        </p:nvSpPr>
        <p:spPr>
          <a:xfrm>
            <a:off x="457200" y="152399"/>
            <a:ext cx="4711586" cy="1371601"/>
          </a:xfrm>
          <a:prstGeom prst="rect">
            <a:avLst/>
          </a:prstGeom>
        </p:spPr>
        <p:txBody>
          <a:bodyPr>
            <a:normAutofit fontScale="100000" lnSpcReduction="0"/>
          </a:bodyPr>
          <a:lstStyle>
            <a:lvl1pPr>
              <a:defRPr sz="5400"/>
            </a:lvl1pPr>
          </a:lstStyle>
          <a:p>
            <a:pPr>
              <a:defRPr sz="4000"/>
            </a:pPr>
            <a:r>
              <a:rPr sz="5400"/>
              <a:t>Laminin</a:t>
            </a:r>
          </a:p>
        </p:txBody>
      </p:sp>
      <p:sp>
        <p:nvSpPr>
          <p:cNvPr id="155" name="Heterotrimers: Alpha, Beta and Gamma Subunits…"/>
          <p:cNvSpPr txBox="1"/>
          <p:nvPr>
            <p:ph type="body" sz="half" idx="1"/>
          </p:nvPr>
        </p:nvSpPr>
        <p:spPr>
          <a:xfrm>
            <a:off x="457200" y="1885950"/>
            <a:ext cx="4711586" cy="4972050"/>
          </a:xfrm>
          <a:prstGeom prst="rect">
            <a:avLst/>
          </a:prstGeom>
        </p:spPr>
        <p:txBody>
          <a:bodyPr>
            <a:normAutofit fontScale="100000" lnSpcReduction="0"/>
          </a:bodyPr>
          <a:lstStyle/>
          <a:p>
            <a:pPr marL="342900" indent="-342900">
              <a:lnSpc>
                <a:spcPct val="90000"/>
              </a:lnSpc>
              <a:spcBef>
                <a:spcPts val="400"/>
              </a:spcBef>
              <a:buSzTx/>
              <a:buNone/>
              <a:defRPr sz="2000"/>
            </a:pPr>
            <a:r>
              <a:rPr b="1"/>
              <a:t>Heterotrimers: Alpha, Beta and Gamma Subunits</a:t>
            </a:r>
          </a:p>
          <a:p>
            <a:pPr>
              <a:lnSpc>
                <a:spcPct val="90000"/>
              </a:lnSpc>
              <a:spcBef>
                <a:spcPts val="400"/>
              </a:spcBef>
              <a:buFont typeface="Arial"/>
              <a:defRPr sz="2000"/>
            </a:pPr>
            <a:r>
              <a:t>400 to 800 kDa cruciform, Y, or rod-shaped macromolecules.</a:t>
            </a:r>
          </a:p>
          <a:p>
            <a:pPr>
              <a:lnSpc>
                <a:spcPct val="90000"/>
              </a:lnSpc>
              <a:spcBef>
                <a:spcPts val="400"/>
              </a:spcBef>
              <a:buFont typeface="Arial"/>
              <a:defRPr sz="2000"/>
            </a:pPr>
            <a:r>
              <a:t>Major glycoprotein of basement membranes - Necessary.</a:t>
            </a:r>
          </a:p>
          <a:p>
            <a:pPr>
              <a:lnSpc>
                <a:spcPct val="90000"/>
              </a:lnSpc>
              <a:spcBef>
                <a:spcPts val="400"/>
              </a:spcBef>
              <a:buFont typeface="Arial"/>
              <a:defRPr sz="2000"/>
            </a:pPr>
            <a:r>
              <a:t>Chains are evolutionarily related.</a:t>
            </a:r>
          </a:p>
          <a:p>
            <a:pPr>
              <a:lnSpc>
                <a:spcPct val="90000"/>
              </a:lnSpc>
              <a:spcBef>
                <a:spcPts val="400"/>
              </a:spcBef>
              <a:buFont typeface="Arial"/>
              <a:defRPr sz="2000"/>
            </a:pPr>
            <a:r>
              <a:t>5 alpha, 4 beta, and 3 gamma chains are known. They assemble with each other non-randomly.</a:t>
            </a:r>
          </a:p>
          <a:p>
            <a:pPr>
              <a:lnSpc>
                <a:spcPct val="90000"/>
              </a:lnSpc>
              <a:spcBef>
                <a:spcPts val="400"/>
              </a:spcBef>
              <a:buFont typeface="Arial"/>
              <a:defRPr sz="2000"/>
            </a:pPr>
            <a:r>
              <a:t>15 heterotrimers described to date.</a:t>
            </a:r>
          </a:p>
        </p:txBody>
      </p:sp>
      <p:pic>
        <p:nvPicPr>
          <p:cNvPr id="156" name="image16.jpg" descr="image16.jpg"/>
          <p:cNvPicPr>
            <a:picLocks noChangeAspect="1"/>
          </p:cNvPicPr>
          <p:nvPr/>
        </p:nvPicPr>
        <p:blipFill>
          <a:blip r:embed="rId3">
            <a:extLst/>
          </a:blip>
          <a:srcRect l="6316" t="0" r="9474" b="1137"/>
          <a:stretch>
            <a:fillRect/>
          </a:stretch>
        </p:blipFill>
        <p:spPr>
          <a:xfrm>
            <a:off x="5638800" y="152399"/>
            <a:ext cx="3048000" cy="6629401"/>
          </a:xfrm>
          <a:prstGeom prst="rect">
            <a:avLst/>
          </a:prstGeom>
          <a:ln w="12700">
            <a:miter lim="400000"/>
          </a:ln>
        </p:spPr>
      </p:pic>
      <p:sp>
        <p:nvSpPr>
          <p:cNvPr id="15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Laminin Trimers Polymerize"/>
          <p:cNvSpPr txBox="1"/>
          <p:nvPr>
            <p:ph type="title"/>
          </p:nvPr>
        </p:nvSpPr>
        <p:spPr>
          <a:prstGeom prst="rect">
            <a:avLst/>
          </a:prstGeom>
        </p:spPr>
        <p:txBody>
          <a:bodyPr>
            <a:normAutofit fontScale="100000" lnSpcReduction="0"/>
          </a:bodyPr>
          <a:lstStyle/>
          <a:p>
            <a:pPr/>
            <a:r>
              <a:t>Laminin Trimers Polymerize</a:t>
            </a:r>
          </a:p>
        </p:txBody>
      </p:sp>
      <p:sp>
        <p:nvSpPr>
          <p:cNvPr id="162" name="Laminin chains assemble into trimers in the ER and are secreted as trimers into the extracellular space.…"/>
          <p:cNvSpPr txBox="1"/>
          <p:nvPr>
            <p:ph type="body" sz="half" idx="1"/>
          </p:nvPr>
        </p:nvSpPr>
        <p:spPr>
          <a:xfrm>
            <a:off x="457200" y="1885950"/>
            <a:ext cx="3629716" cy="4972050"/>
          </a:xfrm>
          <a:prstGeom prst="rect">
            <a:avLst/>
          </a:prstGeom>
        </p:spPr>
        <p:txBody>
          <a:bodyPr>
            <a:normAutofit fontScale="100000" lnSpcReduction="0"/>
          </a:bodyPr>
          <a:lstStyle/>
          <a:p>
            <a:pPr marL="200526" indent="-200526">
              <a:lnSpc>
                <a:spcPct val="90000"/>
              </a:lnSpc>
              <a:spcBef>
                <a:spcPts val="400"/>
              </a:spcBef>
              <a:buFont typeface="Arial"/>
            </a:pPr>
            <a:r>
              <a:rPr sz="2000"/>
              <a:t>Laminin chains assemble into trimers in the ER and are secreted as trimers into the extracellular space. </a:t>
            </a:r>
            <a:endParaRPr sz="2000"/>
          </a:p>
          <a:p>
            <a:pPr marL="200526" indent="-200526">
              <a:lnSpc>
                <a:spcPct val="90000"/>
              </a:lnSpc>
              <a:spcBef>
                <a:spcPts val="400"/>
              </a:spcBef>
              <a:buFont typeface="Arial"/>
            </a:pPr>
            <a:r>
              <a:rPr sz="2000"/>
              <a:t>Full-sized laminin trimers can self-polymerize into a macromolecular network through short arm-short arm interactions.</a:t>
            </a:r>
            <a:endParaRPr sz="2000"/>
          </a:p>
          <a:p>
            <a:pPr marL="200526" indent="-200526">
              <a:lnSpc>
                <a:spcPct val="90000"/>
              </a:lnSpc>
              <a:spcBef>
                <a:spcPts val="400"/>
              </a:spcBef>
              <a:buFont typeface="Arial"/>
            </a:pPr>
            <a:r>
              <a:rPr sz="2000"/>
              <a:t>The </a:t>
            </a:r>
            <a:r>
              <a:rPr sz="2000">
                <a:latin typeface="Symbol"/>
                <a:ea typeface="Symbol"/>
                <a:cs typeface="Symbol"/>
                <a:sym typeface="Symbol"/>
              </a:rPr>
              <a:t>a</a:t>
            </a:r>
            <a:r>
              <a:rPr sz="2000"/>
              <a:t> subunit LG domain is left free for interactions with cellular receptors.</a:t>
            </a:r>
          </a:p>
        </p:txBody>
      </p:sp>
      <p:sp>
        <p:nvSpPr>
          <p:cNvPr id="16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4" name="image21.png" descr="image21.png"/>
          <p:cNvPicPr>
            <a:picLocks noChangeAspect="1"/>
          </p:cNvPicPr>
          <p:nvPr/>
        </p:nvPicPr>
        <p:blipFill>
          <a:blip r:embed="rId3">
            <a:extLst/>
          </a:blip>
          <a:stretch>
            <a:fillRect/>
          </a:stretch>
        </p:blipFill>
        <p:spPr>
          <a:xfrm>
            <a:off x="4245349" y="1654826"/>
            <a:ext cx="4648201" cy="428942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Laminin Mutations in Mice (M) and Humans (H) Have Serious Consequences"/>
          <p:cNvSpPr txBox="1"/>
          <p:nvPr>
            <p:ph type="title"/>
          </p:nvPr>
        </p:nvSpPr>
        <p:spPr>
          <a:prstGeom prst="rect">
            <a:avLst/>
          </a:prstGeom>
        </p:spPr>
        <p:txBody>
          <a:bodyPr>
            <a:normAutofit fontScale="100000" lnSpcReduction="0"/>
          </a:bodyPr>
          <a:lstStyle>
            <a:lvl1pPr>
              <a:defRPr sz="3200"/>
            </a:lvl1pPr>
          </a:lstStyle>
          <a:p>
            <a:pPr>
              <a:defRPr sz="4000"/>
            </a:pPr>
            <a:r>
              <a:rPr sz="3200"/>
              <a:t>Laminin Mutations in Mice (M) and Humans (H) Have Serious Consequences</a:t>
            </a:r>
          </a:p>
        </p:txBody>
      </p:sp>
      <p:sp>
        <p:nvSpPr>
          <p:cNvPr id="16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0" name="Lama1, Lamb1, Lamc1: Peri-implantation lethality (M)…"/>
          <p:cNvSpPr txBox="1"/>
          <p:nvPr/>
        </p:nvSpPr>
        <p:spPr>
          <a:xfrm>
            <a:off x="365125" y="1371600"/>
            <a:ext cx="8474075" cy="50488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200"/>
            </a:pPr>
            <a:r>
              <a:rPr i="1" sz="2000"/>
              <a:t>Lama1, Lamb1, Lamc1</a:t>
            </a:r>
            <a:r>
              <a:rPr sz="2000"/>
              <a:t>: Peri-implantation lethality (M)</a:t>
            </a:r>
            <a:endParaRPr sz="2000"/>
          </a:p>
          <a:p>
            <a:pPr>
              <a:defRPr sz="1200"/>
            </a:pPr>
            <a:endParaRPr sz="2000"/>
          </a:p>
          <a:p>
            <a:pPr>
              <a:defRPr sz="1200"/>
            </a:pPr>
            <a:r>
              <a:rPr i="1" sz="2000"/>
              <a:t>Lama2</a:t>
            </a:r>
            <a:r>
              <a:rPr sz="2000"/>
              <a:t>: Congenital muscular dystrophy (M, H)</a:t>
            </a:r>
            <a:endParaRPr sz="2000"/>
          </a:p>
          <a:p>
            <a:pPr>
              <a:defRPr sz="1200"/>
            </a:pPr>
            <a:endParaRPr sz="2000"/>
          </a:p>
          <a:p>
            <a:pPr>
              <a:defRPr sz="1200"/>
            </a:pPr>
            <a:r>
              <a:rPr i="1" sz="2000"/>
              <a:t>Lama3, Lamb3, Lamc2</a:t>
            </a:r>
            <a:r>
              <a:rPr sz="2000"/>
              <a:t>: Junctional epidermolysis bullosa (skin blistering) (M, H)</a:t>
            </a:r>
            <a:endParaRPr sz="2000"/>
          </a:p>
          <a:p>
            <a:pPr>
              <a:defRPr sz="1200"/>
            </a:pPr>
            <a:endParaRPr sz="2000"/>
          </a:p>
          <a:p>
            <a:pPr>
              <a:defRPr sz="1200"/>
            </a:pPr>
            <a:r>
              <a:rPr i="1" sz="2000"/>
              <a:t>Lama4</a:t>
            </a:r>
            <a:r>
              <a:rPr sz="2000"/>
              <a:t>: Mild bleeding disorder, motor / nerve terminal defects (M); cardiac and endothelial defects (H)</a:t>
            </a:r>
            <a:endParaRPr sz="2000"/>
          </a:p>
          <a:p>
            <a:pPr>
              <a:defRPr sz="1200"/>
            </a:pPr>
            <a:endParaRPr sz="2000"/>
          </a:p>
          <a:p>
            <a:pPr>
              <a:defRPr sz="1200"/>
            </a:pPr>
            <a:r>
              <a:rPr i="1" sz="2000"/>
              <a:t>Lama5</a:t>
            </a:r>
            <a:r>
              <a:rPr sz="2000"/>
              <a:t>: Neural tube closure, placenta, digit septation, lung, kidney, tooth, salivary gland defects (M)</a:t>
            </a:r>
            <a:endParaRPr sz="2000"/>
          </a:p>
          <a:p>
            <a:pPr>
              <a:defRPr sz="1200"/>
            </a:pPr>
            <a:endParaRPr sz="2000"/>
          </a:p>
          <a:p>
            <a:pPr>
              <a:defRPr sz="1200"/>
            </a:pPr>
            <a:r>
              <a:rPr i="1" sz="2000"/>
              <a:t>Lamb2</a:t>
            </a:r>
            <a:r>
              <a:rPr sz="2000"/>
              <a:t>: Neuromuscular junction and kidney filtration defects (M); Iris muscle, neuromuscular, kidney filtration defects (H; Pierson syndrome)</a:t>
            </a:r>
            <a:endParaRPr sz="2000"/>
          </a:p>
          <a:p>
            <a:pPr>
              <a:defRPr sz="1200"/>
            </a:pPr>
            <a:endParaRPr sz="2000"/>
          </a:p>
          <a:p>
            <a:pPr>
              <a:defRPr sz="1200"/>
            </a:pPr>
            <a:r>
              <a:rPr i="1" sz="2000"/>
              <a:t>Lamc3</a:t>
            </a:r>
            <a:r>
              <a:rPr sz="2000"/>
              <a:t>: Brain malformations, autism spectrum disorder? (H)</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Fibronectin (FN)"/>
          <p:cNvSpPr txBox="1"/>
          <p:nvPr>
            <p:ph type="title"/>
          </p:nvPr>
        </p:nvSpPr>
        <p:spPr>
          <a:xfrm>
            <a:off x="660400" y="101600"/>
            <a:ext cx="7772400" cy="969424"/>
          </a:xfrm>
          <a:prstGeom prst="rect">
            <a:avLst/>
          </a:prstGeom>
        </p:spPr>
        <p:txBody>
          <a:bodyPr>
            <a:normAutofit fontScale="100000" lnSpcReduction="0"/>
          </a:bodyPr>
          <a:lstStyle>
            <a:lvl1pPr>
              <a:defRPr sz="3600"/>
            </a:lvl1pPr>
          </a:lstStyle>
          <a:p>
            <a:pPr>
              <a:defRPr sz="4000"/>
            </a:pPr>
            <a:r>
              <a:rPr sz="3600"/>
              <a:t>Fibronectin (FN)</a:t>
            </a:r>
          </a:p>
        </p:txBody>
      </p:sp>
      <p:sp>
        <p:nvSpPr>
          <p:cNvPr id="175" name="Glycoprotein associated with many ECMs and present in blood (plasma)…"/>
          <p:cNvSpPr txBox="1"/>
          <p:nvPr>
            <p:ph type="body" idx="1"/>
          </p:nvPr>
        </p:nvSpPr>
        <p:spPr>
          <a:xfrm>
            <a:off x="161335" y="1071023"/>
            <a:ext cx="5809111" cy="4972051"/>
          </a:xfrm>
          <a:prstGeom prst="rect">
            <a:avLst/>
          </a:prstGeom>
        </p:spPr>
        <p:txBody>
          <a:bodyPr>
            <a:normAutofit fontScale="100000" lnSpcReduction="0"/>
          </a:bodyPr>
          <a:lstStyle/>
          <a:p>
            <a:pPr marL="180473" indent="-180473">
              <a:spcBef>
                <a:spcPts val="400"/>
              </a:spcBef>
              <a:buFont typeface="Arial"/>
            </a:pPr>
            <a:r>
              <a:rPr sz="1800"/>
              <a:t>Glycoprotein associated with many ECMs and present in blood (plasma)</a:t>
            </a:r>
            <a:endParaRPr sz="1800"/>
          </a:p>
          <a:p>
            <a:pPr marL="180473" indent="-180473">
              <a:spcBef>
                <a:spcPts val="400"/>
              </a:spcBef>
              <a:buFont typeface="Arial"/>
            </a:pPr>
            <a:r>
              <a:rPr sz="1800"/>
              <a:t>Composed of multiple domains of different types</a:t>
            </a:r>
            <a:endParaRPr sz="1800"/>
          </a:p>
          <a:p>
            <a:pPr marL="180473" indent="-180473">
              <a:spcBef>
                <a:spcPts val="400"/>
              </a:spcBef>
              <a:buFont typeface="Arial"/>
            </a:pPr>
            <a:r>
              <a:rPr sz="1800"/>
              <a:t>Alternative splicing generates many isoforms; they heterodimerize via S-S covalent bonds </a:t>
            </a:r>
            <a:endParaRPr sz="1800"/>
          </a:p>
          <a:p>
            <a:pPr marL="180473" indent="-180473">
              <a:spcBef>
                <a:spcPts val="400"/>
              </a:spcBef>
              <a:buFont typeface="Arial"/>
            </a:pPr>
            <a:r>
              <a:rPr b="1" sz="1800"/>
              <a:t>Fibroblasts synthesize FN, secrete it, adhere to it, and respond to its presence</a:t>
            </a:r>
            <a:endParaRPr b="1" sz="1800"/>
          </a:p>
          <a:p>
            <a:pPr marL="180473" indent="-180473">
              <a:spcBef>
                <a:spcPts val="400"/>
              </a:spcBef>
              <a:buFont typeface="Arial"/>
            </a:pPr>
            <a:r>
              <a:rPr sz="1800"/>
              <a:t>Harbors </a:t>
            </a:r>
            <a:r>
              <a:rPr b="1" sz="1800"/>
              <a:t>“</a:t>
            </a:r>
            <a:r>
              <a:rPr b="1" sz="1800"/>
              <a:t>RGD</a:t>
            </a:r>
            <a:r>
              <a:rPr b="1" sz="1800"/>
              <a:t>”</a:t>
            </a:r>
            <a:r>
              <a:rPr b="1" sz="1800"/>
              <a:t> </a:t>
            </a:r>
            <a:r>
              <a:rPr sz="1800"/>
              <a:t>motif - ligand for various integrins, especially </a:t>
            </a:r>
            <a:r>
              <a:rPr sz="1800">
                <a:latin typeface="Symbol"/>
                <a:ea typeface="Symbol"/>
                <a:cs typeface="Symbol"/>
                <a:sym typeface="Symbol"/>
              </a:rPr>
              <a:t>a</a:t>
            </a:r>
            <a:r>
              <a:rPr sz="1800"/>
              <a:t>5</a:t>
            </a:r>
            <a:r>
              <a:rPr sz="1800">
                <a:latin typeface="Symbol"/>
                <a:ea typeface="Symbol"/>
                <a:cs typeface="Symbol"/>
                <a:sym typeface="Symbol"/>
              </a:rPr>
              <a:t>b</a:t>
            </a:r>
            <a:r>
              <a:rPr sz="1800"/>
              <a:t>1</a:t>
            </a:r>
            <a:endParaRPr sz="1800"/>
          </a:p>
          <a:p>
            <a:pPr marL="180473" indent="-180473">
              <a:spcBef>
                <a:spcPts val="400"/>
              </a:spcBef>
              <a:buFont typeface="Arial"/>
            </a:pPr>
            <a:r>
              <a:rPr sz="1800"/>
              <a:t>Knockout mice die as embryos with defects in vasculature and heart development </a:t>
            </a:r>
          </a:p>
        </p:txBody>
      </p:sp>
      <p:sp>
        <p:nvSpPr>
          <p:cNvPr id="17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7" name="image3.png" descr="image3.png"/>
          <p:cNvPicPr>
            <a:picLocks noChangeAspect="1"/>
          </p:cNvPicPr>
          <p:nvPr/>
        </p:nvPicPr>
        <p:blipFill>
          <a:blip r:embed="rId3">
            <a:extLst/>
          </a:blip>
          <a:srcRect l="0" t="3860" r="0" b="70656"/>
          <a:stretch>
            <a:fillRect/>
          </a:stretch>
        </p:blipFill>
        <p:spPr>
          <a:xfrm>
            <a:off x="1385094" y="4595863"/>
            <a:ext cx="6210301" cy="1676401"/>
          </a:xfrm>
          <a:prstGeom prst="rect">
            <a:avLst/>
          </a:prstGeom>
          <a:ln w="12700">
            <a:miter lim="400000"/>
          </a:ln>
        </p:spPr>
      </p:pic>
      <p:pic>
        <p:nvPicPr>
          <p:cNvPr id="178" name="image4.png" descr="image4.png"/>
          <p:cNvPicPr>
            <a:picLocks noChangeAspect="1"/>
          </p:cNvPicPr>
          <p:nvPr/>
        </p:nvPicPr>
        <p:blipFill>
          <a:blip r:embed="rId4">
            <a:extLst/>
          </a:blip>
          <a:stretch>
            <a:fillRect/>
          </a:stretch>
        </p:blipFill>
        <p:spPr>
          <a:xfrm>
            <a:off x="6453188" y="1080843"/>
            <a:ext cx="2182813" cy="3276601"/>
          </a:xfrm>
          <a:prstGeom prst="rect">
            <a:avLst/>
          </a:prstGeom>
          <a:ln w="12700">
            <a:miter lim="400000"/>
          </a:ln>
        </p:spPr>
      </p:pic>
      <p:sp>
        <p:nvSpPr>
          <p:cNvPr id="179" name="RGD"/>
          <p:cNvSpPr txBox="1"/>
          <p:nvPr/>
        </p:nvSpPr>
        <p:spPr>
          <a:xfrm>
            <a:off x="4955058" y="5630543"/>
            <a:ext cx="527464" cy="3011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500"/>
            </a:lvl1pPr>
          </a:lstStyle>
          <a:p>
            <a:pPr/>
            <a:r>
              <a:t>RGD</a:t>
            </a:r>
          </a:p>
        </p:txBody>
      </p:sp>
      <p:sp>
        <p:nvSpPr>
          <p:cNvPr id="180" name="Mao, Y. &amp; J. E. Schwarzbauer. 2005. Fibronectin fibrillogenesis, a cell-mediated matrix assembly process. Matrix Biol. 24:389-399."/>
          <p:cNvSpPr txBox="1"/>
          <p:nvPr/>
        </p:nvSpPr>
        <p:spPr>
          <a:xfrm>
            <a:off x="161335" y="6308618"/>
            <a:ext cx="7772401" cy="46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pPr>
            <a:r>
              <a:t>Mao, Y. &amp; J. E. Schwarzbauer. 2005. Fibronectin fibrillogenesis, a cell-mediated matrix assembly process. </a:t>
            </a:r>
            <a:r>
              <a:rPr i="1"/>
              <a:t>Matrix Biol.</a:t>
            </a:r>
            <a:r>
              <a:t> 24:389-399.</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Integrins"/>
          <p:cNvSpPr txBox="1"/>
          <p:nvPr>
            <p:ph type="title"/>
          </p:nvPr>
        </p:nvSpPr>
        <p:spPr>
          <a:prstGeom prst="rect">
            <a:avLst/>
          </a:prstGeom>
        </p:spPr>
        <p:txBody>
          <a:bodyPr>
            <a:normAutofit fontScale="100000" lnSpcReduction="0"/>
          </a:bodyPr>
          <a:lstStyle/>
          <a:p>
            <a:pPr/>
            <a:r>
              <a:t>Integrins</a:t>
            </a:r>
          </a:p>
        </p:txBody>
      </p:sp>
      <p:sp>
        <p:nvSpPr>
          <p:cNvPr id="185" name="Large family of transmembrane receptors for ECM and cell-surface proteins.…"/>
          <p:cNvSpPr txBox="1"/>
          <p:nvPr>
            <p:ph type="body" sz="half" idx="1"/>
          </p:nvPr>
        </p:nvSpPr>
        <p:spPr>
          <a:xfrm>
            <a:off x="312456" y="1338305"/>
            <a:ext cx="3712952" cy="4972051"/>
          </a:xfrm>
          <a:prstGeom prst="rect">
            <a:avLst/>
          </a:prstGeom>
        </p:spPr>
        <p:txBody>
          <a:bodyPr>
            <a:normAutofit fontScale="100000" lnSpcReduction="0"/>
          </a:bodyPr>
          <a:lstStyle/>
          <a:p>
            <a:pPr marL="204536" indent="-204536" defTabSz="777240">
              <a:lnSpc>
                <a:spcPct val="90000"/>
              </a:lnSpc>
              <a:spcBef>
                <a:spcPts val="1100"/>
              </a:spcBef>
              <a:buFont typeface="Arial"/>
              <a:defRPr sz="2720"/>
            </a:pPr>
            <a:r>
              <a:rPr sz="2040"/>
              <a:t>Large family of transmembrane receptors for ECM and cell-surface proteins.</a:t>
            </a:r>
            <a:endParaRPr sz="2040"/>
          </a:p>
          <a:p>
            <a:pPr marL="204536" indent="-204536" defTabSz="777240">
              <a:lnSpc>
                <a:spcPct val="90000"/>
              </a:lnSpc>
              <a:spcBef>
                <a:spcPts val="1100"/>
              </a:spcBef>
              <a:buFont typeface="Arial"/>
              <a:defRPr sz="2720"/>
            </a:pPr>
            <a:r>
              <a:rPr sz="2040"/>
              <a:t>Heterodimers of alpha and beta subunits</a:t>
            </a:r>
            <a:endParaRPr sz="2040"/>
          </a:p>
          <a:p>
            <a:pPr marL="204536" indent="-204536" defTabSz="777240">
              <a:lnSpc>
                <a:spcPct val="90000"/>
              </a:lnSpc>
              <a:spcBef>
                <a:spcPts val="1100"/>
              </a:spcBef>
              <a:buFont typeface="Arial"/>
              <a:defRPr sz="2720"/>
            </a:pPr>
            <a:r>
              <a:rPr sz="2040"/>
              <a:t>Both subunits contain single-pass transmembrane domains.</a:t>
            </a:r>
            <a:endParaRPr sz="2040"/>
          </a:p>
          <a:p>
            <a:pPr marL="204536" indent="-204536" defTabSz="777240">
              <a:lnSpc>
                <a:spcPct val="90000"/>
              </a:lnSpc>
              <a:spcBef>
                <a:spcPts val="1100"/>
              </a:spcBef>
              <a:buFont typeface="Arial"/>
              <a:defRPr sz="2720"/>
            </a:pPr>
            <a:r>
              <a:rPr sz="2040"/>
              <a:t>16 different </a:t>
            </a:r>
            <a:r>
              <a:rPr sz="2040">
                <a:latin typeface="Symbol"/>
                <a:ea typeface="Symbol"/>
                <a:cs typeface="Symbol"/>
                <a:sym typeface="Symbol"/>
              </a:rPr>
              <a:t>a</a:t>
            </a:r>
            <a:r>
              <a:rPr sz="2040"/>
              <a:t> chains and 8 different </a:t>
            </a:r>
            <a:r>
              <a:rPr sz="2040">
                <a:latin typeface="Symbol"/>
                <a:ea typeface="Symbol"/>
                <a:cs typeface="Symbol"/>
                <a:sym typeface="Symbol"/>
              </a:rPr>
              <a:t>b</a:t>
            </a:r>
            <a:r>
              <a:rPr sz="2040"/>
              <a:t> chains =&gt; 22 distinct heterodimers.</a:t>
            </a:r>
            <a:endParaRPr sz="2040"/>
          </a:p>
          <a:p>
            <a:pPr marL="204536" indent="-204536" defTabSz="777240">
              <a:lnSpc>
                <a:spcPct val="90000"/>
              </a:lnSpc>
              <a:spcBef>
                <a:spcPts val="1100"/>
              </a:spcBef>
              <a:buFont typeface="Arial"/>
              <a:defRPr sz="2720"/>
            </a:pPr>
            <a:r>
              <a:rPr sz="2040"/>
              <a:t>Cytoplasmic tails of both subunits create cell signals, in response to ligand binding.</a:t>
            </a:r>
          </a:p>
        </p:txBody>
      </p:sp>
      <p:sp>
        <p:nvSpPr>
          <p:cNvPr id="1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7" name="ScreenShot 2015-11-07 at 2.45.58 PM.pdf" descr="ScreenShot 2015-11-07 at 2.45.58 PM.pdf"/>
          <p:cNvPicPr>
            <a:picLocks noChangeAspect="1"/>
          </p:cNvPicPr>
          <p:nvPr/>
        </p:nvPicPr>
        <p:blipFill>
          <a:blip r:embed="rId3">
            <a:extLst/>
          </a:blip>
          <a:stretch>
            <a:fillRect/>
          </a:stretch>
        </p:blipFill>
        <p:spPr>
          <a:xfrm>
            <a:off x="4401856" y="1571086"/>
            <a:ext cx="4648201" cy="302260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Integrins Direct FN Fibril Formation"/>
          <p:cNvSpPr txBox="1"/>
          <p:nvPr>
            <p:ph type="title"/>
          </p:nvPr>
        </p:nvSpPr>
        <p:spPr>
          <a:prstGeom prst="rect">
            <a:avLst/>
          </a:prstGeom>
        </p:spPr>
        <p:txBody>
          <a:bodyPr>
            <a:normAutofit fontScale="100000" lnSpcReduction="0"/>
          </a:bodyPr>
          <a:lstStyle>
            <a:lvl1pPr>
              <a:defRPr sz="3600"/>
            </a:lvl1pPr>
          </a:lstStyle>
          <a:p>
            <a:pPr>
              <a:defRPr sz="4000"/>
            </a:pPr>
            <a:r>
              <a:rPr sz="3600"/>
              <a:t>Integrins Direct FN Fibril Formation</a:t>
            </a:r>
          </a:p>
        </p:txBody>
      </p:sp>
      <p:sp>
        <p:nvSpPr>
          <p:cNvPr id="19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3" name="FNIntegrin" descr="FNIntegrin"/>
          <p:cNvPicPr>
            <a:picLocks noChangeAspect="1"/>
          </p:cNvPicPr>
          <p:nvPr/>
        </p:nvPicPr>
        <p:blipFill>
          <a:blip r:embed="rId3">
            <a:extLst/>
          </a:blip>
          <a:srcRect l="19167" t="23334" r="18332" b="3333"/>
          <a:stretch>
            <a:fillRect/>
          </a:stretch>
        </p:blipFill>
        <p:spPr>
          <a:xfrm>
            <a:off x="3505200" y="1460500"/>
            <a:ext cx="5181600" cy="4559301"/>
          </a:xfrm>
          <a:prstGeom prst="rect">
            <a:avLst/>
          </a:prstGeom>
          <a:ln w="12700">
            <a:miter lim="400000"/>
          </a:ln>
        </p:spPr>
      </p:pic>
      <p:sp>
        <p:nvSpPr>
          <p:cNvPr id="194" name="Compact soluble FN binds integrin"/>
          <p:cNvSpPr txBox="1"/>
          <p:nvPr/>
        </p:nvSpPr>
        <p:spPr>
          <a:xfrm>
            <a:off x="441325" y="1571625"/>
            <a:ext cx="253047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a:defRPr sz="2400"/>
            </a:pPr>
            <a:r>
              <a:rPr sz="1800"/>
              <a:t>Compact soluble FN binds integrin</a:t>
            </a:r>
          </a:p>
        </p:txBody>
      </p:sp>
      <p:sp>
        <p:nvSpPr>
          <p:cNvPr id="195" name="FN binding induces reorganization of actin and signaling"/>
          <p:cNvSpPr txBox="1"/>
          <p:nvPr/>
        </p:nvSpPr>
        <p:spPr>
          <a:xfrm>
            <a:off x="457200" y="2590800"/>
            <a:ext cx="2530475"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a:defRPr sz="2400"/>
            </a:pPr>
            <a:r>
              <a:rPr sz="1800"/>
              <a:t>FN binding induces reorganization of actin and signaling</a:t>
            </a:r>
          </a:p>
        </p:txBody>
      </p:sp>
      <p:sp>
        <p:nvSpPr>
          <p:cNvPr id="196" name="Cell contractility leads to changes in FN conformation, exposing FN interaction domains and allowing fibril formation"/>
          <p:cNvSpPr txBox="1"/>
          <p:nvPr/>
        </p:nvSpPr>
        <p:spPr>
          <a:xfrm>
            <a:off x="457200" y="3733800"/>
            <a:ext cx="2743200" cy="16841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800"/>
            </a:lvl1pPr>
          </a:lstStyle>
          <a:p>
            <a:pPr>
              <a:defRPr sz="2400"/>
            </a:pPr>
            <a:r>
              <a:rPr sz="1800"/>
              <a:t>Cell contractility leads to changes in FN conformation, exposing FN interaction domains and allowing fibril formation</a:t>
            </a:r>
          </a:p>
        </p:txBody>
      </p:sp>
      <p:sp>
        <p:nvSpPr>
          <p:cNvPr id="197" name="Mao, Y. &amp; J. E. Schwarzbauer. 2005. Fibronectin fibrillogenesis, a cell-mediated matrix assembly process. Matrix Biol. 24:389-399."/>
          <p:cNvSpPr txBox="1"/>
          <p:nvPr/>
        </p:nvSpPr>
        <p:spPr>
          <a:xfrm>
            <a:off x="3569887" y="6023900"/>
            <a:ext cx="5052226" cy="46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
            </a:pPr>
            <a:r>
              <a:t>Mao, Y. &amp; J. E. Schwarzbauer. 2005. Fibronectin fibrillogenesis, a cell-mediated matrix assembly process. </a:t>
            </a:r>
            <a:r>
              <a:rPr i="1"/>
              <a:t>Matrix Biol.</a:t>
            </a:r>
            <a:r>
              <a:t> 24:389-399.</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Integrins were Discovered at “Focal Adhesions”"/>
          <p:cNvSpPr txBox="1"/>
          <p:nvPr>
            <p:ph type="title"/>
          </p:nvPr>
        </p:nvSpPr>
        <p:spPr>
          <a:xfrm>
            <a:off x="685800" y="177799"/>
            <a:ext cx="4696926" cy="1371602"/>
          </a:xfrm>
          <a:prstGeom prst="rect">
            <a:avLst/>
          </a:prstGeom>
        </p:spPr>
        <p:txBody>
          <a:bodyPr/>
          <a:lstStyle>
            <a:lvl1pPr>
              <a:defRPr sz="3000"/>
            </a:lvl1pPr>
          </a:lstStyle>
          <a:p>
            <a:pPr/>
            <a:r>
              <a:t>Integrins were Discovered at “Focal Adhesions”</a:t>
            </a:r>
          </a:p>
        </p:txBody>
      </p:sp>
      <p:sp>
        <p:nvSpPr>
          <p:cNvPr id="20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05" name="Group"/>
          <p:cNvGrpSpPr/>
          <p:nvPr/>
        </p:nvGrpSpPr>
        <p:grpSpPr>
          <a:xfrm>
            <a:off x="1533680" y="602224"/>
            <a:ext cx="7339014" cy="4440238"/>
            <a:chOff x="0" y="0"/>
            <a:chExt cx="7339013" cy="4440237"/>
          </a:xfrm>
        </p:grpSpPr>
        <p:pic>
          <p:nvPicPr>
            <p:cNvPr id="203" name="F22-10A" descr="F22-10A"/>
            <p:cNvPicPr>
              <a:picLocks noChangeAspect="1"/>
            </p:cNvPicPr>
            <p:nvPr/>
          </p:nvPicPr>
          <p:blipFill>
            <a:blip r:embed="rId3">
              <a:extLst/>
            </a:blip>
            <a:stretch>
              <a:fillRect/>
            </a:stretch>
          </p:blipFill>
          <p:spPr>
            <a:xfrm>
              <a:off x="0" y="588760"/>
              <a:ext cx="4522685" cy="3083329"/>
            </a:xfrm>
            <a:prstGeom prst="rect">
              <a:avLst/>
            </a:prstGeom>
            <a:ln w="12700" cap="flat">
              <a:noFill/>
              <a:miter lim="400000"/>
            </a:ln>
            <a:effectLst/>
          </p:spPr>
        </p:pic>
        <p:pic>
          <p:nvPicPr>
            <p:cNvPr id="204" name="F22-10B" descr="F22-10B"/>
            <p:cNvPicPr>
              <a:picLocks noChangeAspect="1"/>
            </p:cNvPicPr>
            <p:nvPr/>
          </p:nvPicPr>
          <p:blipFill>
            <a:blip r:embed="rId4">
              <a:extLst/>
            </a:blip>
            <a:stretch>
              <a:fillRect/>
            </a:stretch>
          </p:blipFill>
          <p:spPr>
            <a:xfrm>
              <a:off x="4783313" y="0"/>
              <a:ext cx="2555701" cy="4440238"/>
            </a:xfrm>
            <a:prstGeom prst="rect">
              <a:avLst/>
            </a:prstGeom>
            <a:ln w="12700" cap="flat">
              <a:noFill/>
              <a:miter lim="400000"/>
            </a:ln>
            <a:effectLst/>
          </p:spPr>
        </p:pic>
      </p:grpSp>
      <p:sp>
        <p:nvSpPr>
          <p:cNvPr id="206" name="What is the connection across the cell’s membrane that links the sites of ECM contact to the cytoskeleton?…"/>
          <p:cNvSpPr/>
          <p:nvPr/>
        </p:nvSpPr>
        <p:spPr>
          <a:xfrm>
            <a:off x="673100" y="5052060"/>
            <a:ext cx="8186894" cy="157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800">
                <a:latin typeface="Tahoma"/>
                <a:ea typeface="Tahoma"/>
                <a:cs typeface="Tahoma"/>
                <a:sym typeface="Tahoma"/>
              </a:defRPr>
            </a:pPr>
            <a:r>
              <a:t>What is the connection across the cell’s membrane that links the sites of ECM contact to the cytoskeleton?</a:t>
            </a:r>
          </a:p>
          <a:p>
            <a:pPr>
              <a:spcBef>
                <a:spcPts val="700"/>
              </a:spcBef>
              <a:defRPr sz="1800">
                <a:latin typeface="Tahoma"/>
                <a:ea typeface="Tahoma"/>
                <a:cs typeface="Tahoma"/>
                <a:sym typeface="Tahoma"/>
              </a:defRPr>
            </a:pPr>
            <a:r>
              <a:t>Researchers found monoclonal Abs that blocked attachment and cytoskeletal organization. These Abs found to bind to transmembrane receptor proteins - now called integrins.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 name="Goals of lecture"/>
          <p:cNvSpPr txBox="1"/>
          <p:nvPr>
            <p:ph type="title"/>
          </p:nvPr>
        </p:nvSpPr>
        <p:spPr>
          <a:prstGeom prst="rect">
            <a:avLst/>
          </a:prstGeom>
        </p:spPr>
        <p:txBody>
          <a:bodyPr>
            <a:normAutofit fontScale="100000" lnSpcReduction="0"/>
          </a:bodyPr>
          <a:lstStyle/>
          <a:p>
            <a:pPr/>
            <a:r>
              <a:t>Goals of lecture</a:t>
            </a:r>
          </a:p>
        </p:txBody>
      </p:sp>
      <p:sp>
        <p:nvSpPr>
          <p:cNvPr id="68" name="Context: Cell adhesion and ECM molecules…"/>
          <p:cNvSpPr txBox="1"/>
          <p:nvPr>
            <p:ph type="body" idx="1"/>
          </p:nvPr>
        </p:nvSpPr>
        <p:spPr>
          <a:prstGeom prst="rect">
            <a:avLst/>
          </a:prstGeom>
        </p:spPr>
        <p:txBody>
          <a:bodyPr>
            <a:normAutofit fontScale="100000" lnSpcReduction="0"/>
          </a:bodyPr>
          <a:lstStyle/>
          <a:p>
            <a:pPr marL="609600" indent="-609600">
              <a:buFont typeface="Tahoma"/>
              <a:buAutoNum type="arabicPeriod" startAt="1"/>
            </a:pPr>
            <a:r>
              <a:t>Context: Cell adhesion and ECM molecules</a:t>
            </a:r>
          </a:p>
          <a:p>
            <a:pPr marL="609600" indent="-609600">
              <a:buFont typeface="Tahoma"/>
              <a:buAutoNum type="arabicPeriod" startAt="1"/>
            </a:pPr>
            <a:r>
              <a:t>Integrins: molecular structure &amp; function</a:t>
            </a:r>
          </a:p>
          <a:p>
            <a:pPr marL="609600" indent="-609600">
              <a:buFont typeface="Tahoma"/>
              <a:buAutoNum type="arabicPeriod" startAt="1"/>
            </a:pPr>
            <a:r>
              <a:t>Activation of integrins: mechanism and roles in physiology</a:t>
            </a:r>
          </a:p>
          <a:p>
            <a:pPr marL="609600" indent="-609600">
              <a:buFont typeface="Tahoma"/>
              <a:buAutoNum type="arabicPeriod" startAt="1"/>
            </a:pPr>
            <a:r>
              <a:t>Examples of human disease based on integrin dysfunction </a:t>
            </a:r>
          </a:p>
        </p:txBody>
      </p:sp>
      <p:sp>
        <p:nvSpPr>
          <p:cNvPr id="6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Integrins bind to Ligands"/>
          <p:cNvSpPr txBox="1"/>
          <p:nvPr>
            <p:ph type="title"/>
          </p:nvPr>
        </p:nvSpPr>
        <p:spPr>
          <a:prstGeom prst="rect">
            <a:avLst/>
          </a:prstGeom>
        </p:spPr>
        <p:txBody>
          <a:bodyPr>
            <a:normAutofit fontScale="100000" lnSpcReduction="0"/>
          </a:bodyPr>
          <a:lstStyle/>
          <a:p>
            <a:pPr/>
            <a:r>
              <a:t>Integrins bind to Ligands</a:t>
            </a:r>
          </a:p>
        </p:txBody>
      </p:sp>
      <p:sp>
        <p:nvSpPr>
          <p:cNvPr id="211" name="Some integrins bind to a specific site on ECM proteins, composed of amino-acid residues Arg-Gly-Asp (RGD).…"/>
          <p:cNvSpPr txBox="1"/>
          <p:nvPr>
            <p:ph type="body" idx="1"/>
          </p:nvPr>
        </p:nvSpPr>
        <p:spPr>
          <a:prstGeom prst="rect">
            <a:avLst/>
          </a:prstGeom>
        </p:spPr>
        <p:txBody>
          <a:bodyPr>
            <a:normAutofit fontScale="100000" lnSpcReduction="0"/>
          </a:bodyPr>
          <a:lstStyle/>
          <a:p>
            <a:pPr marL="240631" indent="-240631">
              <a:lnSpc>
                <a:spcPct val="90000"/>
              </a:lnSpc>
              <a:spcBef>
                <a:spcPts val="1500"/>
              </a:spcBef>
              <a:buFont typeface="Arial"/>
            </a:pPr>
            <a:r>
              <a:rPr sz="2400"/>
              <a:t>Some integrins bind to a specific site on ECM proteins, composed of amino-acid residues Arg-Gly-Asp (RGD).</a:t>
            </a:r>
            <a:endParaRPr sz="2400"/>
          </a:p>
          <a:p>
            <a:pPr marL="240631" indent="-240631">
              <a:lnSpc>
                <a:spcPct val="90000"/>
              </a:lnSpc>
              <a:spcBef>
                <a:spcPts val="1500"/>
              </a:spcBef>
              <a:buFont typeface="Arial"/>
            </a:pPr>
            <a:r>
              <a:rPr sz="2400"/>
              <a:t>These ECM proteins include fibronectin, vitronectin, and tenascin.</a:t>
            </a:r>
            <a:endParaRPr sz="2400"/>
          </a:p>
          <a:p>
            <a:pPr marL="240631" indent="-240631">
              <a:lnSpc>
                <a:spcPct val="90000"/>
              </a:lnSpc>
              <a:spcBef>
                <a:spcPts val="1500"/>
              </a:spcBef>
              <a:buFont typeface="Arial"/>
            </a:pPr>
            <a:r>
              <a:rPr sz="2400"/>
              <a:t>They function as ligands for the integrin receptor.</a:t>
            </a:r>
            <a:endParaRPr sz="2400"/>
          </a:p>
          <a:p>
            <a:pPr marL="240631" indent="-240631">
              <a:lnSpc>
                <a:spcPct val="90000"/>
              </a:lnSpc>
              <a:spcBef>
                <a:spcPts val="1500"/>
              </a:spcBef>
              <a:buFont typeface="Arial"/>
            </a:pPr>
            <a:r>
              <a:rPr sz="2400"/>
              <a:t>Ligand binding requires divalent cation, e.g. Ca</a:t>
            </a:r>
            <a:r>
              <a:rPr baseline="31999" sz="2400"/>
              <a:t>2+</a:t>
            </a:r>
            <a:r>
              <a:rPr sz="2400"/>
              <a:t>.</a:t>
            </a:r>
          </a:p>
        </p:txBody>
      </p:sp>
      <p:sp>
        <p:nvSpPr>
          <p:cNvPr id="21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Integrin Family Members and Their Ligands"/>
          <p:cNvSpPr txBox="1"/>
          <p:nvPr>
            <p:ph type="title"/>
          </p:nvPr>
        </p:nvSpPr>
        <p:spPr>
          <a:prstGeom prst="rect">
            <a:avLst/>
          </a:prstGeom>
        </p:spPr>
        <p:txBody>
          <a:bodyPr>
            <a:normAutofit fontScale="100000" lnSpcReduction="0"/>
          </a:bodyPr>
          <a:lstStyle>
            <a:lvl1pPr>
              <a:defRPr sz="2800"/>
            </a:lvl1pPr>
          </a:lstStyle>
          <a:p>
            <a:pPr>
              <a:defRPr sz="4000"/>
            </a:pPr>
            <a:r>
              <a:rPr sz="2800"/>
              <a:t>Integrin Family Members and Their Ligands</a:t>
            </a:r>
          </a:p>
        </p:txBody>
      </p:sp>
      <p:sp>
        <p:nvSpPr>
          <p:cNvPr id="21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8" name="image11.jpg" descr="image11.jpg"/>
          <p:cNvPicPr>
            <a:picLocks noChangeAspect="1"/>
          </p:cNvPicPr>
          <p:nvPr/>
        </p:nvPicPr>
        <p:blipFill>
          <a:blip r:embed="rId3">
            <a:extLst/>
          </a:blip>
          <a:stretch>
            <a:fillRect/>
          </a:stretch>
        </p:blipFill>
        <p:spPr>
          <a:xfrm>
            <a:off x="304800" y="1946275"/>
            <a:ext cx="4572000" cy="3757613"/>
          </a:xfrm>
          <a:prstGeom prst="rect">
            <a:avLst/>
          </a:prstGeom>
          <a:ln w="12700">
            <a:miter lim="400000"/>
          </a:ln>
        </p:spPr>
      </p:pic>
      <p:pic>
        <p:nvPicPr>
          <p:cNvPr id="219" name="image12.jpg" descr="image12.jpg"/>
          <p:cNvPicPr>
            <a:picLocks noChangeAspect="1"/>
          </p:cNvPicPr>
          <p:nvPr/>
        </p:nvPicPr>
        <p:blipFill>
          <a:blip r:embed="rId4">
            <a:extLst/>
          </a:blip>
          <a:srcRect l="7786" t="2295" r="4623" b="0"/>
          <a:stretch>
            <a:fillRect/>
          </a:stretch>
        </p:blipFill>
        <p:spPr>
          <a:xfrm>
            <a:off x="5181600" y="1997075"/>
            <a:ext cx="3733801" cy="3532188"/>
          </a:xfrm>
          <a:prstGeom prst="rect">
            <a:avLst/>
          </a:prstGeom>
          <a:ln w="12700">
            <a:miter lim="400000"/>
          </a:ln>
        </p:spPr>
      </p:pic>
      <p:sp>
        <p:nvSpPr>
          <p:cNvPr id="220" name="Hynes (2002) Cell 110:673"/>
          <p:cNvSpPr txBox="1"/>
          <p:nvPr/>
        </p:nvSpPr>
        <p:spPr>
          <a:xfrm>
            <a:off x="685800" y="6302375"/>
            <a:ext cx="1756282"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200">
                <a:latin typeface="Times"/>
                <a:ea typeface="Times"/>
                <a:cs typeface="Times"/>
                <a:sym typeface="Times"/>
              </a:defRPr>
            </a:lvl1pPr>
          </a:lstStyle>
          <a:p>
            <a:pPr>
              <a:defRPr i="0" sz="2400">
                <a:latin typeface="Arial"/>
                <a:ea typeface="Arial"/>
                <a:cs typeface="Arial"/>
                <a:sym typeface="Arial"/>
              </a:defRPr>
            </a:pPr>
            <a:r>
              <a:rPr i="1" sz="1200">
                <a:latin typeface="Times"/>
                <a:ea typeface="Times"/>
                <a:cs typeface="Times"/>
                <a:sym typeface="Times"/>
              </a:rPr>
              <a:t>Hynes (2002) Cell 110:673</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Integrin Signaling Pathways"/>
          <p:cNvSpPr txBox="1"/>
          <p:nvPr>
            <p:ph type="title"/>
          </p:nvPr>
        </p:nvSpPr>
        <p:spPr>
          <a:prstGeom prst="rect">
            <a:avLst/>
          </a:prstGeom>
        </p:spPr>
        <p:txBody>
          <a:bodyPr>
            <a:normAutofit fontScale="100000" lnSpcReduction="0"/>
          </a:bodyPr>
          <a:lstStyle>
            <a:lvl1pPr>
              <a:defRPr sz="3200"/>
            </a:lvl1pPr>
          </a:lstStyle>
          <a:p>
            <a:pPr>
              <a:defRPr sz="4000"/>
            </a:pPr>
            <a:r>
              <a:rPr sz="3200"/>
              <a:t>Integrin Signaling Pathways</a:t>
            </a:r>
          </a:p>
        </p:txBody>
      </p:sp>
      <p:sp>
        <p:nvSpPr>
          <p:cNvPr id="2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6" name="image16.png" descr="image16.png"/>
          <p:cNvPicPr>
            <a:picLocks noChangeAspect="1"/>
          </p:cNvPicPr>
          <p:nvPr/>
        </p:nvPicPr>
        <p:blipFill>
          <a:blip r:embed="rId3">
            <a:extLst/>
          </a:blip>
          <a:stretch>
            <a:fillRect/>
          </a:stretch>
        </p:blipFill>
        <p:spPr>
          <a:xfrm>
            <a:off x="457200" y="1600200"/>
            <a:ext cx="4038600" cy="2771775"/>
          </a:xfrm>
          <a:prstGeom prst="rect">
            <a:avLst/>
          </a:prstGeom>
          <a:ln w="12700">
            <a:miter lim="400000"/>
          </a:ln>
        </p:spPr>
      </p:pic>
      <p:sp>
        <p:nvSpPr>
          <p:cNvPr id="227" name="Signal transduction proteins associated with, or activated by, integrins. Signaling molecules, such as FAK, bind to and recruit additional signaling molecules, creating a complex signaling network that is intimately connected to the cytoskeletal network."/>
          <p:cNvSpPr txBox="1"/>
          <p:nvPr/>
        </p:nvSpPr>
        <p:spPr>
          <a:xfrm>
            <a:off x="609600" y="4648200"/>
            <a:ext cx="3825875" cy="1304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defRPr sz="2400"/>
            </a:pPr>
            <a:r>
              <a:rPr sz="1400"/>
              <a:t>Signal transduction proteins associated with, or activated by, integrins. Signaling molecules, such as FAK, bind to and recruit additional signaling molecules, creating a complex signaling network that is intimately connected to the cytoskeletal network.</a:t>
            </a:r>
          </a:p>
        </p:txBody>
      </p:sp>
      <p:pic>
        <p:nvPicPr>
          <p:cNvPr id="228" name="image17.png" descr="image17.png"/>
          <p:cNvPicPr>
            <a:picLocks noChangeAspect="1"/>
          </p:cNvPicPr>
          <p:nvPr/>
        </p:nvPicPr>
        <p:blipFill>
          <a:blip r:embed="rId4">
            <a:extLst/>
          </a:blip>
          <a:stretch>
            <a:fillRect/>
          </a:stretch>
        </p:blipFill>
        <p:spPr>
          <a:xfrm>
            <a:off x="4876800" y="1524000"/>
            <a:ext cx="3346450" cy="3429000"/>
          </a:xfrm>
          <a:prstGeom prst="rect">
            <a:avLst/>
          </a:prstGeom>
          <a:ln w="12700">
            <a:miter lim="400000"/>
          </a:ln>
        </p:spPr>
      </p:pic>
      <p:sp>
        <p:nvSpPr>
          <p:cNvPr id="229" name="Integrins and growth factor receptors cooperate in cell cycle regulation. Both growth factors and cell adhesion are required for transmitting signals to the Ras/Raf/Mek/Erk signaling pathway."/>
          <p:cNvSpPr txBox="1"/>
          <p:nvPr/>
        </p:nvSpPr>
        <p:spPr>
          <a:xfrm>
            <a:off x="4953000" y="5105400"/>
            <a:ext cx="3825875" cy="11016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a:defRPr sz="2400"/>
            </a:pPr>
            <a:r>
              <a:rPr sz="1400"/>
              <a:t>Integrins and growth factor receptors cooperate in cell cycle regulation. Both growth factors and cell adhesion are required for transmitting signals to the Ras/Raf/Mek/Erk signaling pathway. </a:t>
            </a:r>
          </a:p>
        </p:txBody>
      </p:sp>
      <p:sp>
        <p:nvSpPr>
          <p:cNvPr id="230" name="Miranti and Bruge (2002) Nature Cell Biol. 4:83"/>
          <p:cNvSpPr txBox="1"/>
          <p:nvPr/>
        </p:nvSpPr>
        <p:spPr>
          <a:xfrm>
            <a:off x="4775200" y="6251575"/>
            <a:ext cx="3087028"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200">
                <a:latin typeface="Times"/>
                <a:ea typeface="Times"/>
                <a:cs typeface="Times"/>
                <a:sym typeface="Times"/>
              </a:defRPr>
            </a:lvl1pPr>
          </a:lstStyle>
          <a:p>
            <a:pPr>
              <a:defRPr i="0" sz="2400">
                <a:latin typeface="Arial"/>
                <a:ea typeface="Arial"/>
                <a:cs typeface="Arial"/>
                <a:sym typeface="Arial"/>
              </a:defRPr>
            </a:pPr>
            <a:r>
              <a:rPr i="1" sz="1200">
                <a:latin typeface="Times"/>
                <a:ea typeface="Times"/>
                <a:cs typeface="Times"/>
                <a:sym typeface="Times"/>
              </a:rPr>
              <a:t>Miranti and Bruge (2002) Nature Cell Biol. 4:83</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image26.png" descr="image26.png"/>
          <p:cNvPicPr>
            <a:picLocks noChangeAspect="1"/>
          </p:cNvPicPr>
          <p:nvPr/>
        </p:nvPicPr>
        <p:blipFill>
          <a:blip r:embed="rId3">
            <a:extLst/>
          </a:blip>
          <a:stretch>
            <a:fillRect/>
          </a:stretch>
        </p:blipFill>
        <p:spPr>
          <a:xfrm>
            <a:off x="3984625" y="342900"/>
            <a:ext cx="4816475" cy="6081713"/>
          </a:xfrm>
          <a:prstGeom prst="rect">
            <a:avLst/>
          </a:prstGeom>
          <a:ln w="12700">
            <a:miter lim="400000"/>
          </a:ln>
        </p:spPr>
      </p:pic>
      <p:sp>
        <p:nvSpPr>
          <p:cNvPr id="235" name="Activation of Integrin"/>
          <p:cNvSpPr txBox="1"/>
          <p:nvPr>
            <p:ph type="title"/>
          </p:nvPr>
        </p:nvSpPr>
        <p:spPr>
          <a:xfrm>
            <a:off x="685800" y="177800"/>
            <a:ext cx="3159820" cy="1371601"/>
          </a:xfrm>
          <a:prstGeom prst="rect">
            <a:avLst/>
          </a:prstGeom>
        </p:spPr>
        <p:txBody>
          <a:bodyPr/>
          <a:lstStyle/>
          <a:p>
            <a:pPr/>
            <a:r>
              <a:t>Activation of Integrin</a:t>
            </a:r>
          </a:p>
        </p:txBody>
      </p:sp>
      <p:sp>
        <p:nvSpPr>
          <p:cNvPr id="23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7" name="Takagi et al. Immunol. Reviews; 2002, 186:141-163."/>
          <p:cNvSpPr/>
          <p:nvPr/>
        </p:nvSpPr>
        <p:spPr>
          <a:xfrm>
            <a:off x="4316412" y="6346825"/>
            <a:ext cx="3635907" cy="269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latin typeface="Tahoma"/>
                <a:ea typeface="Tahoma"/>
                <a:cs typeface="Tahoma"/>
                <a:sym typeface="Tahoma"/>
              </a:defRPr>
            </a:lvl1pPr>
          </a:lstStyle>
          <a:p>
            <a:pPr/>
            <a:r>
              <a:t>Takagi et al. Immunol. Reviews; 2002, 186:141-163.</a:t>
            </a:r>
          </a:p>
        </p:txBody>
      </p:sp>
      <p:sp>
        <p:nvSpPr>
          <p:cNvPr id="238" name="Activation increases integrin affinity for ligand. Makes the binding site more accessible to ligands  A) EM images of the purified extracellular domain of an integrin. (Ca2+ inhibits ligand binding, Mn2+ stimulates artificially.)…"/>
          <p:cNvSpPr txBox="1"/>
          <p:nvPr/>
        </p:nvSpPr>
        <p:spPr>
          <a:xfrm>
            <a:off x="246851" y="2030172"/>
            <a:ext cx="3757425" cy="3880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Activation increases integrin affinity for ligand. Makes the binding site more accessible to ligands</a:t>
            </a:r>
            <a:br/>
            <a:br/>
            <a:r>
              <a:t>A) EM images of the purified extracellular domain of an integrin. (Ca2+ inhibits ligand binding, Mn2+ stimulates artificially.) </a:t>
            </a:r>
          </a:p>
          <a:p>
            <a:pPr/>
          </a:p>
          <a:p>
            <a:pPr/>
            <a:r>
              <a:t>B) Drawing of how images relates to integrin conformation.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Integrins display “Inside-Out” and “Outside-In” Signaling"/>
          <p:cNvSpPr txBox="1"/>
          <p:nvPr>
            <p:ph type="title"/>
          </p:nvPr>
        </p:nvSpPr>
        <p:spPr>
          <a:prstGeom prst="rect">
            <a:avLst/>
          </a:prstGeom>
        </p:spPr>
        <p:txBody>
          <a:bodyPr/>
          <a:lstStyle/>
          <a:p>
            <a:pPr/>
            <a:r>
              <a:t>Integrins display “Inside-Out” and “Outside-In” Signaling</a:t>
            </a:r>
          </a:p>
        </p:txBody>
      </p:sp>
      <p:pic>
        <p:nvPicPr>
          <p:cNvPr id="243" name="image23.png" descr="image23.png"/>
          <p:cNvPicPr>
            <a:picLocks noChangeAspect="1"/>
          </p:cNvPicPr>
          <p:nvPr/>
        </p:nvPicPr>
        <p:blipFill>
          <a:blip r:embed="rId3">
            <a:extLst/>
          </a:blip>
          <a:stretch>
            <a:fillRect/>
          </a:stretch>
        </p:blipFill>
        <p:spPr>
          <a:xfrm>
            <a:off x="4055773" y="1966676"/>
            <a:ext cx="4934245" cy="3735531"/>
          </a:xfrm>
          <a:prstGeom prst="rect">
            <a:avLst/>
          </a:prstGeom>
          <a:ln w="12700">
            <a:miter lim="400000"/>
          </a:ln>
        </p:spPr>
      </p:pic>
      <p:sp>
        <p:nvSpPr>
          <p:cNvPr id="24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5" name="Inside-out signaling:…"/>
          <p:cNvSpPr txBox="1"/>
          <p:nvPr/>
        </p:nvSpPr>
        <p:spPr>
          <a:xfrm>
            <a:off x="100788" y="1934808"/>
            <a:ext cx="2680518" cy="3880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Inside-out signaling:</a:t>
            </a:r>
          </a:p>
          <a:p>
            <a:pPr/>
            <a:r>
              <a:t>Initiated by G protein-coupled receptors that activate kinases leading to RAP1 activation.</a:t>
            </a:r>
            <a:br/>
            <a:br/>
            <a:r>
              <a:t>Outside-in signaling:</a:t>
            </a:r>
          </a:p>
          <a:p>
            <a:pPr/>
            <a:r>
              <a:t>Initiated by ligand binding and clustering of integrins leading to activation of Src kinase.</a:t>
            </a:r>
          </a:p>
        </p:txBody>
      </p:sp>
      <p:pic>
        <p:nvPicPr>
          <p:cNvPr id="246" name="1384245207230.jpg" descr="1384245207230.jpg"/>
          <p:cNvPicPr>
            <a:picLocks noChangeAspect="1"/>
          </p:cNvPicPr>
          <p:nvPr/>
        </p:nvPicPr>
        <p:blipFill>
          <a:blip r:embed="rId4">
            <a:extLst/>
          </a:blip>
          <a:srcRect l="0" t="8518" r="0" b="20374"/>
          <a:stretch>
            <a:fillRect/>
          </a:stretch>
        </p:blipFill>
        <p:spPr>
          <a:xfrm>
            <a:off x="2781305" y="1966676"/>
            <a:ext cx="6208841" cy="3869079"/>
          </a:xfrm>
          <a:prstGeom prst="rect">
            <a:avLst/>
          </a:prstGeom>
          <a:ln w="12700">
            <a:miter lim="400000"/>
          </a:ln>
        </p:spPr>
      </p:pic>
      <p:sp>
        <p:nvSpPr>
          <p:cNvPr id="247" name="Talin"/>
          <p:cNvSpPr txBox="1"/>
          <p:nvPr/>
        </p:nvSpPr>
        <p:spPr>
          <a:xfrm>
            <a:off x="4755456" y="4715417"/>
            <a:ext cx="417573"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000000"/>
                </a:solidFill>
              </a:defRPr>
            </a:lvl1pPr>
          </a:lstStyle>
          <a:p>
            <a:pPr/>
            <a:r>
              <a:t>Talin</a:t>
            </a:r>
          </a:p>
        </p:txBody>
      </p:sp>
      <p:sp>
        <p:nvSpPr>
          <p:cNvPr id="248" name="Kindlin"/>
          <p:cNvSpPr txBox="1"/>
          <p:nvPr/>
        </p:nvSpPr>
        <p:spPr>
          <a:xfrm>
            <a:off x="4651358" y="4979672"/>
            <a:ext cx="561638"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000000"/>
                </a:solidFill>
              </a:defRPr>
            </a:lvl1pPr>
          </a:lstStyle>
          <a:p>
            <a:pPr/>
            <a:r>
              <a:t>Kindlin</a:t>
            </a:r>
          </a:p>
        </p:txBody>
      </p:sp>
      <p:sp>
        <p:nvSpPr>
          <p:cNvPr id="249" name="Actin"/>
          <p:cNvSpPr txBox="1"/>
          <p:nvPr/>
        </p:nvSpPr>
        <p:spPr>
          <a:xfrm>
            <a:off x="8427214" y="5111798"/>
            <a:ext cx="442948" cy="26425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000000"/>
                </a:solidFill>
              </a:defRPr>
            </a:lvl1pPr>
          </a:lstStyle>
          <a:p>
            <a:pPr/>
            <a:r>
              <a:t>Actin</a:t>
            </a:r>
          </a:p>
        </p:txBody>
      </p:sp>
      <p:sp>
        <p:nvSpPr>
          <p:cNvPr id="250" name="Fibronectin"/>
          <p:cNvSpPr txBox="1"/>
          <p:nvPr/>
        </p:nvSpPr>
        <p:spPr>
          <a:xfrm>
            <a:off x="5604482" y="2212893"/>
            <a:ext cx="858030" cy="26425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000000"/>
                </a:solidFill>
              </a:defRPr>
            </a:lvl1pPr>
          </a:lstStyle>
          <a:p>
            <a:pPr/>
            <a:r>
              <a:t>Fibronectin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ignaling Pathways Leading to “Inside-Out” Activation"/>
          <p:cNvSpPr txBox="1"/>
          <p:nvPr>
            <p:ph type="title"/>
          </p:nvPr>
        </p:nvSpPr>
        <p:spPr>
          <a:prstGeom prst="rect">
            <a:avLst/>
          </a:prstGeom>
        </p:spPr>
        <p:txBody>
          <a:bodyPr/>
          <a:lstStyle/>
          <a:p>
            <a:pPr/>
            <a:r>
              <a:t>Signaling Pathways Leading to “Inside-Out” Activation</a:t>
            </a:r>
          </a:p>
        </p:txBody>
      </p:sp>
      <p:sp>
        <p:nvSpPr>
          <p:cNvPr id="25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6" name="Integrin activation by extracellular agonists, ie, inside-out signaling involves G protein-coupled receptors (GPCRs), kinase cascades and activation of GDP &gt; GTP exchange on Rap1, a small G protein."/>
          <p:cNvSpPr/>
          <p:nvPr/>
        </p:nvSpPr>
        <p:spPr>
          <a:xfrm>
            <a:off x="449206" y="5406372"/>
            <a:ext cx="6428799" cy="12515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Integrin activation by extracellular agonists, ie, inside-out signaling involves G protein-coupled receptors (GPCRs), kinase cascades and activation of GDP &gt; GTP exchange on Rap1, a small G protein. </a:t>
            </a:r>
          </a:p>
        </p:txBody>
      </p:sp>
      <p:pic>
        <p:nvPicPr>
          <p:cNvPr id="257" name="Outside-in-and-Inside-out-signaling-The-outside-in-binding-of-ECM-ligands-to-cell.png" descr="Outside-in-and-Inside-out-signaling-The-outside-in-binding-of-ECM-ligands-to-cell.png"/>
          <p:cNvPicPr>
            <a:picLocks noChangeAspect="1"/>
          </p:cNvPicPr>
          <p:nvPr/>
        </p:nvPicPr>
        <p:blipFill>
          <a:blip r:embed="rId3">
            <a:extLst/>
          </a:blip>
          <a:srcRect l="0" t="55912" r="0" b="0"/>
          <a:stretch>
            <a:fillRect/>
          </a:stretch>
        </p:blipFill>
        <p:spPr>
          <a:xfrm>
            <a:off x="863798" y="1436489"/>
            <a:ext cx="7416490" cy="398520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Integrins in Human Physiology &amp; Disease"/>
          <p:cNvSpPr txBox="1"/>
          <p:nvPr>
            <p:ph type="title"/>
          </p:nvPr>
        </p:nvSpPr>
        <p:spPr>
          <a:prstGeom prst="rect">
            <a:avLst/>
          </a:prstGeom>
        </p:spPr>
        <p:txBody>
          <a:bodyPr/>
          <a:lstStyle>
            <a:lvl1pPr>
              <a:defRPr sz="3200"/>
            </a:lvl1pPr>
          </a:lstStyle>
          <a:p>
            <a:pPr/>
            <a:r>
              <a:t>Integrins in Human Physiology &amp; Disease</a:t>
            </a:r>
          </a:p>
        </p:txBody>
      </p:sp>
      <p:sp>
        <p:nvSpPr>
          <p:cNvPr id="26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3" name="hemostasis        osteolysis              angiogenesis                     metastasis                           hematopoiesis                                immune surveillance                                      inflammation"/>
          <p:cNvSpPr txBox="1"/>
          <p:nvPr/>
        </p:nvSpPr>
        <p:spPr>
          <a:xfrm>
            <a:off x="740335" y="2071417"/>
            <a:ext cx="6943165" cy="31015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000"/>
            </a:pPr>
            <a:r>
              <a:t>hemostasis</a:t>
            </a:r>
            <a:br/>
            <a:r>
              <a:t>       osteolysis</a:t>
            </a:r>
            <a:br/>
            <a:r>
              <a:t>             angiogenesis</a:t>
            </a:r>
            <a:br/>
            <a:r>
              <a:t>                    metastasis</a:t>
            </a:r>
            <a:br/>
            <a:r>
              <a:t>                          hematopoiesis</a:t>
            </a:r>
            <a:br/>
            <a:r>
              <a:t>                               immune surveillance</a:t>
            </a:r>
            <a:br/>
            <a:r>
              <a:t>                                     inflammation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Integrins and Disease"/>
          <p:cNvSpPr txBox="1"/>
          <p:nvPr>
            <p:ph type="title"/>
          </p:nvPr>
        </p:nvSpPr>
        <p:spPr>
          <a:prstGeom prst="rect">
            <a:avLst/>
          </a:prstGeom>
        </p:spPr>
        <p:txBody>
          <a:bodyPr/>
          <a:lstStyle/>
          <a:p>
            <a:pPr/>
            <a:r>
              <a:t>Integrins and Disease</a:t>
            </a:r>
          </a:p>
        </p:txBody>
      </p:sp>
      <p:sp>
        <p:nvSpPr>
          <p:cNvPr id="26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84" name="Group"/>
          <p:cNvGrpSpPr/>
          <p:nvPr/>
        </p:nvGrpSpPr>
        <p:grpSpPr>
          <a:xfrm>
            <a:off x="363718" y="1428750"/>
            <a:ext cx="7321551" cy="4210050"/>
            <a:chOff x="0" y="0"/>
            <a:chExt cx="7321550" cy="4210050"/>
          </a:xfrm>
        </p:grpSpPr>
        <p:sp>
          <p:nvSpPr>
            <p:cNvPr id="269" name="Diseases treated w anti-integrin therapies:…"/>
            <p:cNvSpPr/>
            <p:nvPr/>
          </p:nvSpPr>
          <p:spPr>
            <a:xfrm>
              <a:off x="0" y="0"/>
              <a:ext cx="1270000"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a:latin typeface="Tahoma"/>
                  <a:ea typeface="Tahoma"/>
                  <a:cs typeface="Tahoma"/>
                  <a:sym typeface="Tahoma"/>
                </a:defRPr>
              </a:pPr>
              <a:r>
                <a:t>Diseases treated w anti-integrin therapies:</a:t>
              </a:r>
            </a:p>
            <a:p>
              <a:pPr>
                <a:defRPr>
                  <a:latin typeface="Tahoma"/>
                  <a:ea typeface="Tahoma"/>
                  <a:cs typeface="Tahoma"/>
                  <a:sym typeface="Tahoma"/>
                </a:defRPr>
              </a:pPr>
            </a:p>
            <a:p>
              <a:pPr>
                <a:defRPr>
                  <a:latin typeface="Tahoma"/>
                  <a:ea typeface="Tahoma"/>
                  <a:cs typeface="Tahoma"/>
                  <a:sym typeface="Tahoma"/>
                </a:defRPr>
              </a:pPr>
              <a:r>
                <a:t> Crohn’s Disease			Psoriasis</a:t>
              </a:r>
            </a:p>
            <a:p>
              <a:pPr>
                <a:defRPr>
                  <a:latin typeface="Tahoma"/>
                  <a:ea typeface="Tahoma"/>
                  <a:cs typeface="Tahoma"/>
                  <a:sym typeface="Tahoma"/>
                </a:defRPr>
              </a:pPr>
              <a:r>
                <a:t> Inflammatory bowel disease		Multiple Sclerosis</a:t>
              </a:r>
            </a:p>
            <a:p>
              <a:pPr>
                <a:defRPr>
                  <a:latin typeface="Tahoma"/>
                  <a:ea typeface="Tahoma"/>
                  <a:cs typeface="Tahoma"/>
                  <a:sym typeface="Tahoma"/>
                </a:defRPr>
              </a:pPr>
              <a:r>
                <a:t> Ulcerative colitis			Asthma</a:t>
              </a:r>
            </a:p>
            <a:p>
              <a:pPr>
                <a:defRPr>
                  <a:latin typeface="Tahoma"/>
                  <a:ea typeface="Tahoma"/>
                  <a:cs typeface="Tahoma"/>
                  <a:sym typeface="Tahoma"/>
                </a:defRPr>
              </a:pPr>
              <a:r>
                <a:t> Rheumatoid arthritis			Osteoporosis</a:t>
              </a:r>
            </a:p>
            <a:p>
              <a:pPr>
                <a:defRPr>
                  <a:latin typeface="Tahoma"/>
                  <a:ea typeface="Tahoma"/>
                  <a:cs typeface="Tahoma"/>
                  <a:sym typeface="Tahoma"/>
                </a:defRPr>
              </a:pPr>
              <a:r>
                <a:t> Ischemia-reperfusion injury		Graft vs host disease</a:t>
              </a:r>
            </a:p>
            <a:p>
              <a:pPr>
                <a:defRPr>
                  <a:latin typeface="Tahoma"/>
                  <a:ea typeface="Tahoma"/>
                  <a:cs typeface="Tahoma"/>
                  <a:sym typeface="Tahoma"/>
                </a:defRPr>
              </a:pPr>
              <a:r>
                <a:t> Thrombosis				Atherosclerosis</a:t>
              </a:r>
            </a:p>
            <a:p>
              <a:pPr>
                <a:defRPr>
                  <a:latin typeface="Tahoma"/>
                  <a:ea typeface="Tahoma"/>
                  <a:cs typeface="Tahoma"/>
                  <a:sym typeface="Tahoma"/>
                </a:defRPr>
              </a:pPr>
              <a:r>
                <a:t> Autoimmune diabetes			Transplant rejection</a:t>
              </a:r>
            </a:p>
            <a:p>
              <a:pPr>
                <a:defRPr>
                  <a:latin typeface="Tahoma"/>
                  <a:ea typeface="Tahoma"/>
                  <a:cs typeface="Tahoma"/>
                  <a:sym typeface="Tahoma"/>
                </a:defRPr>
              </a:pPr>
              <a:r>
                <a:t> Cancer and metastasis		            Tumor-dependent osteoporosis</a:t>
              </a:r>
            </a:p>
            <a:p>
              <a:pPr>
                <a:defRPr>
                  <a:latin typeface="Tahoma"/>
                  <a:ea typeface="Tahoma"/>
                  <a:cs typeface="Tahoma"/>
                  <a:sym typeface="Tahoma"/>
                </a:defRPr>
              </a:pPr>
              <a:r>
                <a:t> Occlusive stroke			 leading to fracture</a:t>
              </a:r>
            </a:p>
            <a:p>
              <a:pPr>
                <a:defRPr>
                  <a:latin typeface="Tahoma"/>
                  <a:ea typeface="Tahoma"/>
                  <a:cs typeface="Tahoma"/>
                  <a:sym typeface="Tahoma"/>
                </a:defRPr>
              </a:pPr>
              <a:r>
                <a:t> Stem cell mobilization (leukemias)</a:t>
              </a:r>
            </a:p>
            <a:p>
              <a:pPr>
                <a:defRPr>
                  <a:latin typeface="Tahoma"/>
                  <a:ea typeface="Tahoma"/>
                  <a:cs typeface="Tahoma"/>
                  <a:sym typeface="Tahoma"/>
                </a:defRPr>
              </a:pPr>
              <a:r>
                <a:t> </a:t>
              </a:r>
            </a:p>
            <a:p>
              <a:pPr lvl="3">
                <a:defRPr>
                  <a:latin typeface="Tahoma"/>
                  <a:ea typeface="Tahoma"/>
                  <a:cs typeface="Tahoma"/>
                  <a:sym typeface="Tahoma"/>
                </a:defRPr>
              </a:pPr>
              <a:r>
                <a:t> Diseases with autoimmune or immunological component</a:t>
              </a:r>
            </a:p>
          </p:txBody>
        </p:sp>
        <p:sp>
          <p:nvSpPr>
            <p:cNvPr id="270" name="Shape"/>
            <p:cNvSpPr/>
            <p:nvPr/>
          </p:nvSpPr>
          <p:spPr>
            <a:xfrm>
              <a:off x="6902450" y="2571750"/>
              <a:ext cx="241300"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71" name="Shape"/>
            <p:cNvSpPr/>
            <p:nvPr/>
          </p:nvSpPr>
          <p:spPr>
            <a:xfrm>
              <a:off x="6432549" y="2228850"/>
              <a:ext cx="241301"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72" name="Shape"/>
            <p:cNvSpPr/>
            <p:nvPr/>
          </p:nvSpPr>
          <p:spPr>
            <a:xfrm>
              <a:off x="2597150" y="1619250"/>
              <a:ext cx="241301"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73" name="Shape"/>
            <p:cNvSpPr/>
            <p:nvPr/>
          </p:nvSpPr>
          <p:spPr>
            <a:xfrm>
              <a:off x="2139950" y="1314450"/>
              <a:ext cx="241301"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74" name="Shape"/>
            <p:cNvSpPr/>
            <p:nvPr/>
          </p:nvSpPr>
          <p:spPr>
            <a:xfrm>
              <a:off x="2228850" y="730250"/>
              <a:ext cx="241301"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75" name="Shape"/>
            <p:cNvSpPr/>
            <p:nvPr/>
          </p:nvSpPr>
          <p:spPr>
            <a:xfrm>
              <a:off x="2787650" y="2546350"/>
              <a:ext cx="241301"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76" name="Shape"/>
            <p:cNvSpPr/>
            <p:nvPr/>
          </p:nvSpPr>
          <p:spPr>
            <a:xfrm>
              <a:off x="5530850" y="1327150"/>
              <a:ext cx="241300"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77" name="Shape"/>
            <p:cNvSpPr/>
            <p:nvPr/>
          </p:nvSpPr>
          <p:spPr>
            <a:xfrm>
              <a:off x="6635750" y="1009650"/>
              <a:ext cx="241300"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78" name="Shape"/>
            <p:cNvSpPr/>
            <p:nvPr/>
          </p:nvSpPr>
          <p:spPr>
            <a:xfrm>
              <a:off x="5695950" y="704850"/>
              <a:ext cx="241300"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79" name="Shape"/>
            <p:cNvSpPr/>
            <p:nvPr/>
          </p:nvSpPr>
          <p:spPr>
            <a:xfrm>
              <a:off x="7080250" y="1936750"/>
              <a:ext cx="241300"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80" name="Shape"/>
            <p:cNvSpPr/>
            <p:nvPr/>
          </p:nvSpPr>
          <p:spPr>
            <a:xfrm>
              <a:off x="6191249" y="1631950"/>
              <a:ext cx="241301"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81" name="Shape"/>
            <p:cNvSpPr/>
            <p:nvPr/>
          </p:nvSpPr>
          <p:spPr>
            <a:xfrm>
              <a:off x="3486150" y="996950"/>
              <a:ext cx="241300"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82" name="Shape"/>
            <p:cNvSpPr/>
            <p:nvPr/>
          </p:nvSpPr>
          <p:spPr>
            <a:xfrm>
              <a:off x="1200150" y="4019550"/>
              <a:ext cx="241301"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sp>
          <p:nvSpPr>
            <p:cNvPr id="283" name="Shape"/>
            <p:cNvSpPr/>
            <p:nvPr/>
          </p:nvSpPr>
          <p:spPr>
            <a:xfrm>
              <a:off x="2952750" y="2851150"/>
              <a:ext cx="241301" cy="190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0"/>
                  </a:moveTo>
                  <a:lnTo>
                    <a:pt x="17242" y="12350"/>
                  </a:lnTo>
                  <a:lnTo>
                    <a:pt x="17242" y="9250"/>
                  </a:lnTo>
                  <a:close/>
                  <a:moveTo>
                    <a:pt x="18436" y="3163"/>
                  </a:moveTo>
                  <a:lnTo>
                    <a:pt x="16451" y="7341"/>
                  </a:lnTo>
                  <a:lnTo>
                    <a:pt x="14259" y="5149"/>
                  </a:lnTo>
                  <a:close/>
                  <a:moveTo>
                    <a:pt x="10800" y="0"/>
                  </a:moveTo>
                  <a:lnTo>
                    <a:pt x="12350" y="4358"/>
                  </a:lnTo>
                  <a:lnTo>
                    <a:pt x="9250" y="4358"/>
                  </a:lnTo>
                  <a:close/>
                  <a:moveTo>
                    <a:pt x="3163" y="3163"/>
                  </a:moveTo>
                  <a:lnTo>
                    <a:pt x="7341" y="5149"/>
                  </a:lnTo>
                  <a:lnTo>
                    <a:pt x="5149" y="7341"/>
                  </a:lnTo>
                  <a:close/>
                  <a:moveTo>
                    <a:pt x="0" y="10800"/>
                  </a:moveTo>
                  <a:lnTo>
                    <a:pt x="4358" y="9250"/>
                  </a:lnTo>
                  <a:lnTo>
                    <a:pt x="4358" y="12350"/>
                  </a:lnTo>
                  <a:close/>
                  <a:moveTo>
                    <a:pt x="3163" y="18436"/>
                  </a:moveTo>
                  <a:lnTo>
                    <a:pt x="5149" y="14259"/>
                  </a:lnTo>
                  <a:lnTo>
                    <a:pt x="7341" y="16451"/>
                  </a:lnTo>
                  <a:close/>
                  <a:moveTo>
                    <a:pt x="10800" y="21600"/>
                  </a:moveTo>
                  <a:lnTo>
                    <a:pt x="9250" y="17242"/>
                  </a:lnTo>
                  <a:lnTo>
                    <a:pt x="12350" y="17242"/>
                  </a:lnTo>
                  <a:close/>
                  <a:moveTo>
                    <a:pt x="18436" y="18436"/>
                  </a:moveTo>
                  <a:lnTo>
                    <a:pt x="14259" y="16451"/>
                  </a:lnTo>
                  <a:lnTo>
                    <a:pt x="16451" y="14259"/>
                  </a:lnTo>
                  <a:close/>
                  <a:moveTo>
                    <a:pt x="5400" y="10800"/>
                  </a:moveTo>
                  <a:cubicBezTo>
                    <a:pt x="5400" y="7818"/>
                    <a:pt x="7818" y="5400"/>
                    <a:pt x="10800" y="5400"/>
                  </a:cubicBezTo>
                  <a:cubicBezTo>
                    <a:pt x="13782" y="5400"/>
                    <a:pt x="16200" y="7818"/>
                    <a:pt x="16200" y="10800"/>
                  </a:cubicBezTo>
                  <a:cubicBezTo>
                    <a:pt x="16200" y="13782"/>
                    <a:pt x="13782" y="16200"/>
                    <a:pt x="10800" y="16200"/>
                  </a:cubicBezTo>
                  <a:cubicBezTo>
                    <a:pt x="7818" y="16200"/>
                    <a:pt x="5400" y="13782"/>
                    <a:pt x="5400" y="10800"/>
                  </a:cubicBezTo>
                  <a:close/>
                </a:path>
              </a:pathLst>
            </a:custGeom>
            <a:solidFill>
              <a:schemeClr val="accent3">
                <a:lumOff val="44000"/>
              </a:schemeClr>
            </a:solidFill>
            <a:ln w="25400" cap="flat">
              <a:solidFill>
                <a:schemeClr val="accent1"/>
              </a:solidFill>
              <a:prstDash val="solid"/>
              <a:bevel/>
            </a:ln>
            <a:effectLst/>
          </p:spPr>
          <p:txBody>
            <a:bodyPr wrap="square" lIns="45719" tIns="45719" rIns="45719" bIns="45719" numCol="1" anchor="t">
              <a:noAutofit/>
            </a:bodyPr>
            <a:lstStyle/>
            <a:p>
              <a:pPr>
                <a:defRPr>
                  <a:solidFill>
                    <a:srgbClr val="000000"/>
                  </a:solidFill>
                  <a:latin typeface="Tahoma"/>
                  <a:ea typeface="Tahoma"/>
                  <a:cs typeface="Tahoma"/>
                  <a:sym typeface="Tahoma"/>
                </a:defRPr>
              </a:pPr>
            </a:p>
          </p:txBody>
        </p:sp>
      </p:gr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Platelet Aggregation Depends on Integrins"/>
          <p:cNvSpPr txBox="1"/>
          <p:nvPr>
            <p:ph type="title"/>
          </p:nvPr>
        </p:nvSpPr>
        <p:spPr>
          <a:prstGeom prst="rect">
            <a:avLst/>
          </a:prstGeom>
        </p:spPr>
        <p:txBody>
          <a:bodyPr/>
          <a:lstStyle>
            <a:lvl1pPr>
              <a:defRPr sz="3200"/>
            </a:lvl1pPr>
          </a:lstStyle>
          <a:p>
            <a:pPr/>
            <a:r>
              <a:t>Platelet Aggregation Depends on Integrins</a:t>
            </a:r>
          </a:p>
        </p:txBody>
      </p:sp>
      <p:sp>
        <p:nvSpPr>
          <p:cNvPr id="28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0" name="Platelet aggregation…"/>
          <p:cNvSpPr/>
          <p:nvPr/>
        </p:nvSpPr>
        <p:spPr>
          <a:xfrm>
            <a:off x="297700" y="4086096"/>
            <a:ext cx="2704475" cy="223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800"/>
              </a:spcBef>
              <a:defRPr i="1" sz="1800"/>
            </a:pPr>
            <a:r>
              <a:t>Platelet aggregation</a:t>
            </a:r>
          </a:p>
          <a:p>
            <a:pPr>
              <a:spcBef>
                <a:spcPts val="800"/>
              </a:spcBef>
              <a:defRPr sz="1800">
                <a:latin typeface="Tahoma"/>
                <a:ea typeface="Tahoma"/>
                <a:cs typeface="Tahoma"/>
                <a:sym typeface="Tahoma"/>
              </a:defRPr>
            </a:pPr>
            <a:r>
              <a:t>Example of “on-demand” activation of an integrin. </a:t>
            </a:r>
          </a:p>
          <a:p>
            <a:pPr>
              <a:spcBef>
                <a:spcPts val="800"/>
              </a:spcBef>
              <a:defRPr sz="1800">
                <a:latin typeface="Tahoma"/>
                <a:ea typeface="Tahoma"/>
                <a:cs typeface="Tahoma"/>
                <a:sym typeface="Tahoma"/>
              </a:defRPr>
            </a:pPr>
            <a:r>
              <a:t>Tight suppression and rapid activation of the integrin are critically important.</a:t>
            </a:r>
          </a:p>
        </p:txBody>
      </p:sp>
      <p:sp>
        <p:nvSpPr>
          <p:cNvPr id="291" name="Line"/>
          <p:cNvSpPr/>
          <p:nvPr/>
        </p:nvSpPr>
        <p:spPr>
          <a:xfrm>
            <a:off x="1430337" y="1776413"/>
            <a:ext cx="257176" cy="1"/>
          </a:xfrm>
          <a:prstGeom prst="line">
            <a:avLst/>
          </a:prstGeom>
          <a:ln w="25400">
            <a:solidFill>
              <a:schemeClr val="accent1"/>
            </a:solidFill>
            <a:bevel/>
            <a:tailEnd type="triangle"/>
          </a:ln>
        </p:spPr>
        <p:txBody>
          <a:bodyPr lIns="45719" rIns="45719"/>
          <a:lstStyle/>
          <a:p>
            <a:pPr defTabSz="457200">
              <a:defRPr sz="1200">
                <a:solidFill>
                  <a:srgbClr val="000000"/>
                </a:solidFill>
                <a:latin typeface="+mj-lt"/>
                <a:ea typeface="+mj-ea"/>
                <a:cs typeface="+mj-cs"/>
                <a:sym typeface="Helvetica"/>
              </a:defRPr>
            </a:pPr>
          </a:p>
        </p:txBody>
      </p:sp>
      <p:sp>
        <p:nvSpPr>
          <p:cNvPr id="292" name="Line"/>
          <p:cNvSpPr/>
          <p:nvPr/>
        </p:nvSpPr>
        <p:spPr>
          <a:xfrm>
            <a:off x="1541463" y="1249362"/>
            <a:ext cx="223837" cy="144463"/>
          </a:xfrm>
          <a:prstGeom prst="line">
            <a:avLst/>
          </a:prstGeom>
          <a:ln w="25400">
            <a:solidFill>
              <a:schemeClr val="accent1"/>
            </a:solidFill>
            <a:bevel/>
            <a:tailEnd type="triangle"/>
          </a:ln>
        </p:spPr>
        <p:txBody>
          <a:bodyPr lIns="45719" rIns="45719"/>
          <a:lstStyle/>
          <a:p>
            <a:pPr defTabSz="457200">
              <a:defRPr sz="1200">
                <a:solidFill>
                  <a:srgbClr val="000000"/>
                </a:solidFill>
                <a:latin typeface="+mj-lt"/>
                <a:ea typeface="+mj-ea"/>
                <a:cs typeface="+mj-cs"/>
                <a:sym typeface="Helvetica"/>
              </a:defRPr>
            </a:pPr>
          </a:p>
        </p:txBody>
      </p:sp>
      <p:sp>
        <p:nvSpPr>
          <p:cNvPr id="293" name="Line"/>
          <p:cNvSpPr/>
          <p:nvPr/>
        </p:nvSpPr>
        <p:spPr>
          <a:xfrm flipV="1">
            <a:off x="1641475" y="2662238"/>
            <a:ext cx="153989" cy="300038"/>
          </a:xfrm>
          <a:prstGeom prst="line">
            <a:avLst/>
          </a:prstGeom>
          <a:ln w="50800">
            <a:solidFill>
              <a:schemeClr val="accent1"/>
            </a:solidFill>
            <a:bevel/>
            <a:tailEnd type="triangle"/>
          </a:ln>
        </p:spPr>
        <p:txBody>
          <a:bodyPr lIns="45719" rIns="45719"/>
          <a:lstStyle/>
          <a:p>
            <a:pPr defTabSz="457200">
              <a:defRPr sz="1200">
                <a:solidFill>
                  <a:srgbClr val="000000"/>
                </a:solidFill>
                <a:latin typeface="+mj-lt"/>
                <a:ea typeface="+mj-ea"/>
                <a:cs typeface="+mj-cs"/>
                <a:sym typeface="Helvetica"/>
              </a:defRPr>
            </a:pPr>
          </a:p>
        </p:txBody>
      </p:sp>
      <p:sp>
        <p:nvSpPr>
          <p:cNvPr id="294" name="Line"/>
          <p:cNvSpPr/>
          <p:nvPr/>
        </p:nvSpPr>
        <p:spPr>
          <a:xfrm>
            <a:off x="4368800" y="1735138"/>
            <a:ext cx="1679575" cy="1"/>
          </a:xfrm>
          <a:prstGeom prst="line">
            <a:avLst/>
          </a:prstGeom>
          <a:ln w="50800">
            <a:solidFill>
              <a:schemeClr val="accent1"/>
            </a:solidFill>
            <a:bevel/>
            <a:tailEnd type="triangle"/>
          </a:ln>
        </p:spPr>
        <p:txBody>
          <a:bodyPr lIns="45719" rIns="45719"/>
          <a:lstStyle/>
          <a:p>
            <a:pPr defTabSz="457200">
              <a:defRPr sz="1200">
                <a:solidFill>
                  <a:srgbClr val="000000"/>
                </a:solidFill>
                <a:latin typeface="+mj-lt"/>
                <a:ea typeface="+mj-ea"/>
                <a:cs typeface="+mj-cs"/>
                <a:sym typeface="Helvetica"/>
              </a:defRPr>
            </a:pPr>
          </a:p>
        </p:txBody>
      </p:sp>
      <p:sp>
        <p:nvSpPr>
          <p:cNvPr id="295" name="GP IIb-IIIa"/>
          <p:cNvSpPr/>
          <p:nvPr/>
        </p:nvSpPr>
        <p:spPr>
          <a:xfrm>
            <a:off x="3435544" y="2192157"/>
            <a:ext cx="1326764"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latin typeface="Tahoma"/>
                <a:ea typeface="Tahoma"/>
                <a:cs typeface="Tahoma"/>
                <a:sym typeface="Tahoma"/>
              </a:defRPr>
            </a:lvl1pPr>
          </a:lstStyle>
          <a:p>
            <a:pPr/>
            <a:r>
              <a:t>GP IIb-IIIa</a:t>
            </a:r>
          </a:p>
        </p:txBody>
      </p:sp>
      <p:sp>
        <p:nvSpPr>
          <p:cNvPr id="296" name="Fibrinogen"/>
          <p:cNvSpPr/>
          <p:nvPr/>
        </p:nvSpPr>
        <p:spPr>
          <a:xfrm>
            <a:off x="7593013" y="2657475"/>
            <a:ext cx="1279883"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latin typeface="Tahoma"/>
                <a:ea typeface="Tahoma"/>
                <a:cs typeface="Tahoma"/>
                <a:sym typeface="Tahoma"/>
              </a:defRPr>
            </a:lvl1pPr>
          </a:lstStyle>
          <a:p>
            <a:pPr/>
            <a:r>
              <a:t>Fibrinogen</a:t>
            </a:r>
          </a:p>
        </p:txBody>
      </p:sp>
      <p:sp>
        <p:nvSpPr>
          <p:cNvPr id="297" name="Fibrinogen"/>
          <p:cNvSpPr/>
          <p:nvPr/>
        </p:nvSpPr>
        <p:spPr>
          <a:xfrm>
            <a:off x="4568646" y="1787371"/>
            <a:ext cx="1279883"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latin typeface="Tahoma"/>
                <a:ea typeface="Tahoma"/>
                <a:cs typeface="Tahoma"/>
                <a:sym typeface="Tahoma"/>
              </a:defRPr>
            </a:lvl1pPr>
          </a:lstStyle>
          <a:p>
            <a:pPr/>
            <a:r>
              <a:t>Fibrinogen</a:t>
            </a:r>
          </a:p>
        </p:txBody>
      </p:sp>
      <p:sp>
        <p:nvSpPr>
          <p:cNvPr id="298" name="vWf"/>
          <p:cNvSpPr/>
          <p:nvPr/>
        </p:nvSpPr>
        <p:spPr>
          <a:xfrm>
            <a:off x="962025" y="2676525"/>
            <a:ext cx="540579"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latin typeface="Tahoma"/>
                <a:ea typeface="Tahoma"/>
                <a:cs typeface="Tahoma"/>
                <a:sym typeface="Tahoma"/>
              </a:defRPr>
            </a:lvl1pPr>
          </a:lstStyle>
          <a:p>
            <a:pPr/>
            <a:r>
              <a:t>vWf</a:t>
            </a:r>
          </a:p>
        </p:txBody>
      </p:sp>
      <p:sp>
        <p:nvSpPr>
          <p:cNvPr id="299" name="ADP"/>
          <p:cNvSpPr/>
          <p:nvPr/>
        </p:nvSpPr>
        <p:spPr>
          <a:xfrm>
            <a:off x="971550" y="993775"/>
            <a:ext cx="568732"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latin typeface="Tahoma"/>
                <a:ea typeface="Tahoma"/>
                <a:cs typeface="Tahoma"/>
                <a:sym typeface="Tahoma"/>
              </a:defRPr>
            </a:lvl1pPr>
          </a:lstStyle>
          <a:p>
            <a:pPr/>
            <a:r>
              <a:t>ADP</a:t>
            </a:r>
          </a:p>
        </p:txBody>
      </p:sp>
      <p:sp>
        <p:nvSpPr>
          <p:cNvPr id="300" name="Thrombin"/>
          <p:cNvSpPr/>
          <p:nvPr/>
        </p:nvSpPr>
        <p:spPr>
          <a:xfrm>
            <a:off x="317500" y="1581150"/>
            <a:ext cx="1175703"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latin typeface="Tahoma"/>
                <a:ea typeface="Tahoma"/>
                <a:cs typeface="Tahoma"/>
                <a:sym typeface="Tahoma"/>
              </a:defRPr>
            </a:lvl1pPr>
          </a:lstStyle>
          <a:p>
            <a:pPr/>
            <a:r>
              <a:t>Thrombin</a:t>
            </a:r>
          </a:p>
        </p:txBody>
      </p:sp>
      <p:sp>
        <p:nvSpPr>
          <p:cNvPr id="301" name="GP Ib-V-IX"/>
          <p:cNvSpPr/>
          <p:nvPr/>
        </p:nvSpPr>
        <p:spPr>
          <a:xfrm>
            <a:off x="1871663" y="2411413"/>
            <a:ext cx="1291293"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latin typeface="Tahoma"/>
                <a:ea typeface="Tahoma"/>
                <a:cs typeface="Tahoma"/>
                <a:sym typeface="Tahoma"/>
              </a:defRPr>
            </a:lvl1pPr>
          </a:lstStyle>
          <a:p>
            <a:pPr/>
            <a:r>
              <a:t>GP Ib-V-IX</a:t>
            </a:r>
          </a:p>
        </p:txBody>
      </p:sp>
      <p:sp>
        <p:nvSpPr>
          <p:cNvPr id="302" name="Line"/>
          <p:cNvSpPr/>
          <p:nvPr/>
        </p:nvSpPr>
        <p:spPr>
          <a:xfrm>
            <a:off x="527050" y="3027363"/>
            <a:ext cx="1422910" cy="111126"/>
          </a:xfrm>
          <a:custGeom>
            <a:avLst/>
            <a:gdLst/>
            <a:ahLst/>
            <a:cxnLst>
              <a:cxn ang="0">
                <a:pos x="wd2" y="hd2"/>
              </a:cxn>
              <a:cxn ang="5400000">
                <a:pos x="wd2" y="hd2"/>
              </a:cxn>
              <a:cxn ang="10800000">
                <a:pos x="wd2" y="hd2"/>
              </a:cxn>
              <a:cxn ang="16200000">
                <a:pos x="wd2" y="hd2"/>
              </a:cxn>
            </a:cxnLst>
            <a:rect l="0" t="0" r="r" b="b"/>
            <a:pathLst>
              <a:path w="21512" h="21600" fill="norm" stroke="1" extrusionOk="0">
                <a:moveTo>
                  <a:pt x="1194" y="19440"/>
                </a:moveTo>
                <a:cubicBezTo>
                  <a:pt x="1847" y="16200"/>
                  <a:pt x="2294" y="11070"/>
                  <a:pt x="2984" y="8640"/>
                </a:cubicBezTo>
                <a:cubicBezTo>
                  <a:pt x="3376" y="7290"/>
                  <a:pt x="4178" y="4320"/>
                  <a:pt x="4178" y="4320"/>
                </a:cubicBezTo>
                <a:cubicBezTo>
                  <a:pt x="5391" y="7290"/>
                  <a:pt x="4794" y="5130"/>
                  <a:pt x="5969" y="10800"/>
                </a:cubicBezTo>
                <a:cubicBezTo>
                  <a:pt x="6118" y="11610"/>
                  <a:pt x="6417" y="12960"/>
                  <a:pt x="6417" y="12960"/>
                </a:cubicBezTo>
                <a:cubicBezTo>
                  <a:pt x="8151" y="11610"/>
                  <a:pt x="9923" y="11340"/>
                  <a:pt x="11639" y="6480"/>
                </a:cubicBezTo>
                <a:cubicBezTo>
                  <a:pt x="14083" y="8910"/>
                  <a:pt x="14866" y="10800"/>
                  <a:pt x="17608" y="6480"/>
                </a:cubicBezTo>
                <a:cubicBezTo>
                  <a:pt x="17944" y="5940"/>
                  <a:pt x="18187" y="1620"/>
                  <a:pt x="18504" y="0"/>
                </a:cubicBezTo>
                <a:cubicBezTo>
                  <a:pt x="19455" y="1620"/>
                  <a:pt x="20294" y="4320"/>
                  <a:pt x="21190" y="8640"/>
                </a:cubicBezTo>
                <a:cubicBezTo>
                  <a:pt x="21283" y="10800"/>
                  <a:pt x="21600" y="12960"/>
                  <a:pt x="21488" y="15120"/>
                </a:cubicBezTo>
                <a:cubicBezTo>
                  <a:pt x="21283" y="18630"/>
                  <a:pt x="20593" y="19440"/>
                  <a:pt x="20593" y="19440"/>
                </a:cubicBezTo>
                <a:cubicBezTo>
                  <a:pt x="20294" y="18630"/>
                  <a:pt x="19977" y="18630"/>
                  <a:pt x="19697" y="17280"/>
                </a:cubicBezTo>
                <a:cubicBezTo>
                  <a:pt x="19101" y="14310"/>
                  <a:pt x="19343" y="12150"/>
                  <a:pt x="18951" y="6480"/>
                </a:cubicBezTo>
                <a:cubicBezTo>
                  <a:pt x="18653" y="2160"/>
                  <a:pt x="18429" y="1890"/>
                  <a:pt x="18056" y="0"/>
                </a:cubicBezTo>
                <a:cubicBezTo>
                  <a:pt x="17291" y="2160"/>
                  <a:pt x="16564" y="5400"/>
                  <a:pt x="15818" y="8640"/>
                </a:cubicBezTo>
                <a:cubicBezTo>
                  <a:pt x="15519" y="9990"/>
                  <a:pt x="15221" y="11610"/>
                  <a:pt x="14922" y="12960"/>
                </a:cubicBezTo>
                <a:cubicBezTo>
                  <a:pt x="14773" y="13770"/>
                  <a:pt x="14475" y="15120"/>
                  <a:pt x="14475" y="15120"/>
                </a:cubicBezTo>
                <a:cubicBezTo>
                  <a:pt x="13281" y="13500"/>
                  <a:pt x="12087" y="10800"/>
                  <a:pt x="10893" y="8640"/>
                </a:cubicBezTo>
                <a:cubicBezTo>
                  <a:pt x="9606" y="9450"/>
                  <a:pt x="8301" y="7830"/>
                  <a:pt x="7013" y="10800"/>
                </a:cubicBezTo>
                <a:cubicBezTo>
                  <a:pt x="6510" y="11880"/>
                  <a:pt x="6155" y="19170"/>
                  <a:pt x="5670" y="21600"/>
                </a:cubicBezTo>
                <a:cubicBezTo>
                  <a:pt x="5279" y="20250"/>
                  <a:pt x="4868" y="18630"/>
                  <a:pt x="4477" y="17280"/>
                </a:cubicBezTo>
                <a:cubicBezTo>
                  <a:pt x="4178" y="16200"/>
                  <a:pt x="3581" y="12960"/>
                  <a:pt x="3581" y="12960"/>
                </a:cubicBezTo>
                <a:cubicBezTo>
                  <a:pt x="2294" y="14310"/>
                  <a:pt x="1250" y="17280"/>
                  <a:pt x="0" y="17280"/>
                </a:cubicBezTo>
              </a:path>
            </a:pathLst>
          </a:custGeom>
          <a:solidFill>
            <a:schemeClr val="accent3">
              <a:lumOff val="44000"/>
            </a:schemeClr>
          </a:solidFill>
          <a:ln w="25400">
            <a:solidFill>
              <a:schemeClr val="accent1"/>
            </a:solidFill>
            <a:bevel/>
          </a:ln>
        </p:spPr>
        <p:txBody>
          <a:bodyPr lIns="45719" rIns="45719"/>
          <a:lstStyle/>
          <a:p>
            <a:pPr>
              <a:defRPr>
                <a:solidFill>
                  <a:srgbClr val="000000"/>
                </a:solidFill>
                <a:latin typeface="Tahoma"/>
                <a:ea typeface="Tahoma"/>
                <a:cs typeface="Tahoma"/>
                <a:sym typeface="Tahoma"/>
              </a:defRPr>
            </a:pPr>
          </a:p>
        </p:txBody>
      </p:sp>
      <p:sp>
        <p:nvSpPr>
          <p:cNvPr id="303" name="Line"/>
          <p:cNvSpPr/>
          <p:nvPr/>
        </p:nvSpPr>
        <p:spPr>
          <a:xfrm flipV="1">
            <a:off x="6403835" y="2609479"/>
            <a:ext cx="679730" cy="1107229"/>
          </a:xfrm>
          <a:prstGeom prst="line">
            <a:avLst/>
          </a:prstGeom>
          <a:ln w="50800">
            <a:solidFill>
              <a:schemeClr val="accent1"/>
            </a:solidFill>
            <a:bevel/>
            <a:tailEnd type="triangle"/>
          </a:ln>
        </p:spPr>
        <p:txBody>
          <a:bodyPr lIns="45719" rIns="45719"/>
          <a:lstStyle/>
          <a:p>
            <a:pPr defTabSz="457200">
              <a:defRPr sz="1200">
                <a:solidFill>
                  <a:srgbClr val="000000"/>
                </a:solidFill>
                <a:latin typeface="+mj-lt"/>
                <a:ea typeface="+mj-ea"/>
                <a:cs typeface="+mj-cs"/>
                <a:sym typeface="Helvetica"/>
              </a:defRPr>
            </a:pPr>
          </a:p>
        </p:txBody>
      </p:sp>
      <p:sp>
        <p:nvSpPr>
          <p:cNvPr id="304" name="Line"/>
          <p:cNvSpPr/>
          <p:nvPr/>
        </p:nvSpPr>
        <p:spPr>
          <a:xfrm flipH="1">
            <a:off x="5903207" y="2476038"/>
            <a:ext cx="844372" cy="1451900"/>
          </a:xfrm>
          <a:prstGeom prst="line">
            <a:avLst/>
          </a:prstGeom>
          <a:ln w="50800">
            <a:solidFill>
              <a:schemeClr val="accent1"/>
            </a:solidFill>
            <a:bevel/>
            <a:tailEnd type="triangle"/>
          </a:ln>
        </p:spPr>
        <p:txBody>
          <a:bodyPr lIns="45719" rIns="45719"/>
          <a:lstStyle/>
          <a:p>
            <a:pPr defTabSz="457200">
              <a:defRPr sz="1200">
                <a:solidFill>
                  <a:srgbClr val="000000"/>
                </a:solidFill>
                <a:latin typeface="+mj-lt"/>
                <a:ea typeface="+mj-ea"/>
                <a:cs typeface="+mj-cs"/>
                <a:sym typeface="Helvetica"/>
              </a:defRPr>
            </a:pPr>
          </a:p>
        </p:txBody>
      </p:sp>
      <p:sp>
        <p:nvSpPr>
          <p:cNvPr id="305" name="Line"/>
          <p:cNvSpPr/>
          <p:nvPr/>
        </p:nvSpPr>
        <p:spPr>
          <a:xfrm flipH="1">
            <a:off x="6921499" y="3314700"/>
            <a:ext cx="228601" cy="381000"/>
          </a:xfrm>
          <a:prstGeom prst="line">
            <a:avLst/>
          </a:prstGeom>
          <a:ln w="50800">
            <a:solidFill>
              <a:schemeClr val="accent1"/>
            </a:solidFill>
            <a:bevel/>
          </a:ln>
        </p:spPr>
        <p:txBody>
          <a:bodyPr lIns="45719" rIns="45719"/>
          <a:lstStyle/>
          <a:p>
            <a:pPr defTabSz="457200">
              <a:defRPr sz="1200">
                <a:solidFill>
                  <a:srgbClr val="000000"/>
                </a:solidFill>
                <a:latin typeface="+mj-lt"/>
                <a:ea typeface="+mj-ea"/>
                <a:cs typeface="+mj-cs"/>
                <a:sym typeface="Helvetica"/>
              </a:defRPr>
            </a:pPr>
          </a:p>
        </p:txBody>
      </p:sp>
      <p:sp>
        <p:nvSpPr>
          <p:cNvPr id="306" name="Line"/>
          <p:cNvSpPr/>
          <p:nvPr/>
        </p:nvSpPr>
        <p:spPr>
          <a:xfrm>
            <a:off x="7010399" y="3505200"/>
            <a:ext cx="381001" cy="228600"/>
          </a:xfrm>
          <a:prstGeom prst="line">
            <a:avLst/>
          </a:prstGeom>
          <a:ln w="50800">
            <a:solidFill>
              <a:schemeClr val="accent1"/>
            </a:solidFill>
            <a:bevel/>
          </a:ln>
        </p:spPr>
        <p:txBody>
          <a:bodyPr lIns="45719" rIns="45719"/>
          <a:lstStyle/>
          <a:p>
            <a:pPr defTabSz="457200">
              <a:defRPr sz="1200">
                <a:solidFill>
                  <a:srgbClr val="000000"/>
                </a:solidFill>
                <a:latin typeface="+mj-lt"/>
                <a:ea typeface="+mj-ea"/>
                <a:cs typeface="+mj-cs"/>
                <a:sym typeface="Helvetica"/>
              </a:defRPr>
            </a:pPr>
          </a:p>
        </p:txBody>
      </p:sp>
      <p:sp>
        <p:nvSpPr>
          <p:cNvPr id="307" name="GPIIb-IIIa…"/>
          <p:cNvSpPr/>
          <p:nvPr/>
        </p:nvSpPr>
        <p:spPr>
          <a:xfrm>
            <a:off x="7527925" y="3592512"/>
            <a:ext cx="1326764"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solidFill>
                  <a:srgbClr val="000000"/>
                </a:solidFill>
                <a:latin typeface="Tahoma"/>
                <a:ea typeface="Tahoma"/>
                <a:cs typeface="Tahoma"/>
                <a:sym typeface="Tahoma"/>
              </a:defRPr>
            </a:pPr>
            <a:r>
              <a:t>GPIIb-IIIa</a:t>
            </a:r>
          </a:p>
          <a:p>
            <a:pPr>
              <a:defRPr>
                <a:solidFill>
                  <a:srgbClr val="000000"/>
                </a:solidFill>
                <a:latin typeface="Tahoma"/>
                <a:ea typeface="Tahoma"/>
                <a:cs typeface="Tahoma"/>
                <a:sym typeface="Tahoma"/>
              </a:defRPr>
            </a:pPr>
            <a:r>
              <a:t>antagonist</a:t>
            </a:r>
          </a:p>
        </p:txBody>
      </p:sp>
      <p:sp>
        <p:nvSpPr>
          <p:cNvPr id="308" name="Line"/>
          <p:cNvSpPr/>
          <p:nvPr/>
        </p:nvSpPr>
        <p:spPr>
          <a:xfrm>
            <a:off x="4698360" y="4132097"/>
            <a:ext cx="1629067" cy="1140617"/>
          </a:xfrm>
          <a:custGeom>
            <a:avLst/>
            <a:gdLst/>
            <a:ahLst/>
            <a:cxnLst>
              <a:cxn ang="0">
                <a:pos x="wd2" y="hd2"/>
              </a:cxn>
              <a:cxn ang="5400000">
                <a:pos x="wd2" y="hd2"/>
              </a:cxn>
              <a:cxn ang="10800000">
                <a:pos x="wd2" y="hd2"/>
              </a:cxn>
              <a:cxn ang="16200000">
                <a:pos x="wd2" y="hd2"/>
              </a:cxn>
            </a:cxnLst>
            <a:rect l="0" t="0" r="r" b="b"/>
            <a:pathLst>
              <a:path w="19933" h="19695" fill="norm" stroke="1" extrusionOk="0">
                <a:moveTo>
                  <a:pt x="9828" y="8571"/>
                </a:moveTo>
                <a:cubicBezTo>
                  <a:pt x="11414" y="10801"/>
                  <a:pt x="13498" y="10297"/>
                  <a:pt x="14994" y="10657"/>
                </a:cubicBezTo>
                <a:cubicBezTo>
                  <a:pt x="16942" y="10873"/>
                  <a:pt x="18030" y="10489"/>
                  <a:pt x="18846" y="10729"/>
                </a:cubicBezTo>
                <a:cubicBezTo>
                  <a:pt x="20054" y="10968"/>
                  <a:pt x="19978" y="11688"/>
                  <a:pt x="19888" y="12095"/>
                </a:cubicBezTo>
                <a:cubicBezTo>
                  <a:pt x="19873" y="12455"/>
                  <a:pt x="19253" y="13102"/>
                  <a:pt x="18302" y="13246"/>
                </a:cubicBezTo>
                <a:cubicBezTo>
                  <a:pt x="17350" y="13390"/>
                  <a:pt x="14057" y="12958"/>
                  <a:pt x="12547" y="13821"/>
                </a:cubicBezTo>
                <a:cubicBezTo>
                  <a:pt x="11036" y="14684"/>
                  <a:pt x="10825" y="17058"/>
                  <a:pt x="9194" y="18424"/>
                </a:cubicBezTo>
                <a:cubicBezTo>
                  <a:pt x="7562" y="19791"/>
                  <a:pt x="2804" y="21301"/>
                  <a:pt x="629" y="15691"/>
                </a:cubicBezTo>
                <a:cubicBezTo>
                  <a:pt x="-1546" y="10081"/>
                  <a:pt x="2306" y="5622"/>
                  <a:pt x="6293" y="4400"/>
                </a:cubicBezTo>
                <a:cubicBezTo>
                  <a:pt x="10281" y="3177"/>
                  <a:pt x="10689" y="468"/>
                  <a:pt x="11777" y="85"/>
                </a:cubicBezTo>
                <a:cubicBezTo>
                  <a:pt x="12864" y="-299"/>
                  <a:pt x="13498" y="660"/>
                  <a:pt x="12819" y="2098"/>
                </a:cubicBezTo>
                <a:cubicBezTo>
                  <a:pt x="12139" y="3537"/>
                  <a:pt x="11550" y="7564"/>
                  <a:pt x="11822" y="10081"/>
                </a:cubicBezTo>
              </a:path>
            </a:pathLst>
          </a:custGeom>
          <a:gradFill>
            <a:gsLst>
              <a:gs pos="0">
                <a:srgbClr val="CC0099"/>
              </a:gs>
              <a:gs pos="100000">
                <a:srgbClr val="5E0047"/>
              </a:gs>
            </a:gsLst>
          </a:gradFill>
          <a:ln w="12700">
            <a:solidFill>
              <a:srgbClr val="000000"/>
            </a:solidFill>
          </a:ln>
        </p:spPr>
        <p:txBody>
          <a:bodyPr lIns="45719" rIns="45719" anchor="ctr"/>
          <a:lstStyle/>
          <a:p>
            <a:pPr>
              <a:defRPr>
                <a:solidFill>
                  <a:srgbClr val="000000"/>
                </a:solidFill>
              </a:defRPr>
            </a:pPr>
          </a:p>
        </p:txBody>
      </p:sp>
      <p:sp>
        <p:nvSpPr>
          <p:cNvPr id="309" name="Shape"/>
          <p:cNvSpPr/>
          <p:nvPr/>
        </p:nvSpPr>
        <p:spPr>
          <a:xfrm>
            <a:off x="3610536" y="4777240"/>
            <a:ext cx="1544226" cy="1256263"/>
          </a:xfrm>
          <a:custGeom>
            <a:avLst/>
            <a:gdLst/>
            <a:ahLst/>
            <a:cxnLst>
              <a:cxn ang="0">
                <a:pos x="wd2" y="hd2"/>
              </a:cxn>
              <a:cxn ang="5400000">
                <a:pos x="wd2" y="hd2"/>
              </a:cxn>
              <a:cxn ang="10800000">
                <a:pos x="wd2" y="hd2"/>
              </a:cxn>
              <a:cxn ang="16200000">
                <a:pos x="wd2" y="hd2"/>
              </a:cxn>
            </a:cxnLst>
            <a:rect l="0" t="0" r="r" b="b"/>
            <a:pathLst>
              <a:path w="18760" h="19535" fill="norm" stroke="1" extrusionOk="0">
                <a:moveTo>
                  <a:pt x="15297" y="15421"/>
                </a:moveTo>
                <a:cubicBezTo>
                  <a:pt x="9657" y="15767"/>
                  <a:pt x="8457" y="14903"/>
                  <a:pt x="5817" y="11101"/>
                </a:cubicBezTo>
                <a:cubicBezTo>
                  <a:pt x="3177" y="7300"/>
                  <a:pt x="1977" y="-649"/>
                  <a:pt x="657" y="42"/>
                </a:cubicBezTo>
                <a:cubicBezTo>
                  <a:pt x="-663" y="733"/>
                  <a:pt x="-303" y="7818"/>
                  <a:pt x="4617" y="14385"/>
                </a:cubicBezTo>
                <a:cubicBezTo>
                  <a:pt x="9537" y="20951"/>
                  <a:pt x="13737" y="19569"/>
                  <a:pt x="16137" y="19050"/>
                </a:cubicBezTo>
                <a:cubicBezTo>
                  <a:pt x="18537" y="18532"/>
                  <a:pt x="20937" y="15076"/>
                  <a:pt x="15297" y="15421"/>
                </a:cubicBezTo>
                <a:close/>
              </a:path>
            </a:pathLst>
          </a:custGeom>
          <a:gradFill>
            <a:gsLst>
              <a:gs pos="0">
                <a:srgbClr val="CC0099"/>
              </a:gs>
              <a:gs pos="100000">
                <a:srgbClr val="5E0047"/>
              </a:gs>
            </a:gsLst>
          </a:gradFill>
          <a:ln w="12700">
            <a:solidFill>
              <a:srgbClr val="000000"/>
            </a:solidFill>
          </a:ln>
        </p:spPr>
        <p:txBody>
          <a:bodyPr lIns="45719" rIns="45719" anchor="ctr"/>
          <a:lstStyle/>
          <a:p>
            <a:pPr>
              <a:defRPr>
                <a:solidFill>
                  <a:srgbClr val="000000"/>
                </a:solidFill>
              </a:defRPr>
            </a:pPr>
          </a:p>
        </p:txBody>
      </p:sp>
      <p:sp>
        <p:nvSpPr>
          <p:cNvPr id="310" name="Line"/>
          <p:cNvSpPr/>
          <p:nvPr/>
        </p:nvSpPr>
        <p:spPr>
          <a:xfrm>
            <a:off x="4711060" y="5170322"/>
            <a:ext cx="1629067" cy="1140617"/>
          </a:xfrm>
          <a:custGeom>
            <a:avLst/>
            <a:gdLst/>
            <a:ahLst/>
            <a:cxnLst>
              <a:cxn ang="0">
                <a:pos x="wd2" y="hd2"/>
              </a:cxn>
              <a:cxn ang="5400000">
                <a:pos x="wd2" y="hd2"/>
              </a:cxn>
              <a:cxn ang="10800000">
                <a:pos x="wd2" y="hd2"/>
              </a:cxn>
              <a:cxn ang="16200000">
                <a:pos x="wd2" y="hd2"/>
              </a:cxn>
            </a:cxnLst>
            <a:rect l="0" t="0" r="r" b="b"/>
            <a:pathLst>
              <a:path w="19933" h="19695" fill="norm" stroke="1" extrusionOk="0">
                <a:moveTo>
                  <a:pt x="9828" y="8571"/>
                </a:moveTo>
                <a:cubicBezTo>
                  <a:pt x="11414" y="10801"/>
                  <a:pt x="13498" y="10297"/>
                  <a:pt x="14994" y="10657"/>
                </a:cubicBezTo>
                <a:cubicBezTo>
                  <a:pt x="16942" y="10873"/>
                  <a:pt x="18030" y="10489"/>
                  <a:pt x="18846" y="10729"/>
                </a:cubicBezTo>
                <a:cubicBezTo>
                  <a:pt x="20054" y="10968"/>
                  <a:pt x="19978" y="11688"/>
                  <a:pt x="19888" y="12095"/>
                </a:cubicBezTo>
                <a:cubicBezTo>
                  <a:pt x="19873" y="12455"/>
                  <a:pt x="19253" y="13102"/>
                  <a:pt x="18302" y="13246"/>
                </a:cubicBezTo>
                <a:cubicBezTo>
                  <a:pt x="17350" y="13390"/>
                  <a:pt x="14057" y="12958"/>
                  <a:pt x="12547" y="13821"/>
                </a:cubicBezTo>
                <a:cubicBezTo>
                  <a:pt x="11036" y="14684"/>
                  <a:pt x="10825" y="17058"/>
                  <a:pt x="9194" y="18424"/>
                </a:cubicBezTo>
                <a:cubicBezTo>
                  <a:pt x="7562" y="19791"/>
                  <a:pt x="2804" y="21301"/>
                  <a:pt x="629" y="15691"/>
                </a:cubicBezTo>
                <a:cubicBezTo>
                  <a:pt x="-1546" y="10081"/>
                  <a:pt x="2306" y="5622"/>
                  <a:pt x="6293" y="4400"/>
                </a:cubicBezTo>
                <a:cubicBezTo>
                  <a:pt x="10281" y="3177"/>
                  <a:pt x="10689" y="468"/>
                  <a:pt x="11777" y="85"/>
                </a:cubicBezTo>
                <a:cubicBezTo>
                  <a:pt x="12864" y="-299"/>
                  <a:pt x="13498" y="660"/>
                  <a:pt x="12819" y="2098"/>
                </a:cubicBezTo>
                <a:cubicBezTo>
                  <a:pt x="12139" y="3537"/>
                  <a:pt x="11550" y="7564"/>
                  <a:pt x="11822" y="10081"/>
                </a:cubicBezTo>
              </a:path>
            </a:pathLst>
          </a:custGeom>
          <a:gradFill>
            <a:gsLst>
              <a:gs pos="0">
                <a:srgbClr val="CC0099"/>
              </a:gs>
              <a:gs pos="100000">
                <a:srgbClr val="5E0047"/>
              </a:gs>
            </a:gsLst>
          </a:gradFill>
          <a:ln w="12700">
            <a:solidFill>
              <a:srgbClr val="000000"/>
            </a:solidFill>
          </a:ln>
        </p:spPr>
        <p:txBody>
          <a:bodyPr lIns="45719" rIns="45719" anchor="ctr"/>
          <a:lstStyle/>
          <a:p>
            <a:pPr>
              <a:defRPr>
                <a:solidFill>
                  <a:srgbClr val="000000"/>
                </a:solidFill>
              </a:defRPr>
            </a:pPr>
          </a:p>
        </p:txBody>
      </p:sp>
      <p:sp>
        <p:nvSpPr>
          <p:cNvPr id="311" name="Oval"/>
          <p:cNvSpPr/>
          <p:nvPr/>
        </p:nvSpPr>
        <p:spPr>
          <a:xfrm>
            <a:off x="5791200" y="5060950"/>
            <a:ext cx="124613" cy="139700"/>
          </a:xfrm>
          <a:prstGeom prst="ellipse">
            <a:avLst/>
          </a:prstGeom>
          <a:solidFill>
            <a:srgbClr val="00FFFF"/>
          </a:solidFill>
          <a:ln w="12700">
            <a:miter lim="400000"/>
          </a:ln>
        </p:spPr>
        <p:txBody>
          <a:bodyPr lIns="45719" rIns="45719" anchor="ctr"/>
          <a:lstStyle/>
          <a:p>
            <a:pPr>
              <a:defRPr>
                <a:solidFill>
                  <a:srgbClr val="000000"/>
                </a:solidFill>
              </a:defRPr>
            </a:pPr>
          </a:p>
        </p:txBody>
      </p:sp>
      <p:sp>
        <p:nvSpPr>
          <p:cNvPr id="312" name="Oval"/>
          <p:cNvSpPr/>
          <p:nvPr/>
        </p:nvSpPr>
        <p:spPr>
          <a:xfrm>
            <a:off x="6126962" y="5060950"/>
            <a:ext cx="124613" cy="139700"/>
          </a:xfrm>
          <a:prstGeom prst="ellipse">
            <a:avLst/>
          </a:prstGeom>
          <a:solidFill>
            <a:srgbClr val="00FFFF"/>
          </a:solidFill>
          <a:ln w="12700">
            <a:miter lim="400000"/>
          </a:ln>
        </p:spPr>
        <p:txBody>
          <a:bodyPr lIns="45719" rIns="45719" anchor="ctr"/>
          <a:lstStyle/>
          <a:p>
            <a:pPr>
              <a:defRPr>
                <a:solidFill>
                  <a:srgbClr val="000000"/>
                </a:solidFill>
              </a:defRPr>
            </a:pPr>
          </a:p>
        </p:txBody>
      </p:sp>
      <p:sp>
        <p:nvSpPr>
          <p:cNvPr id="313" name="Line"/>
          <p:cNvSpPr/>
          <p:nvPr/>
        </p:nvSpPr>
        <p:spPr>
          <a:xfrm>
            <a:off x="5912351" y="4851400"/>
            <a:ext cx="89999" cy="329848"/>
          </a:xfrm>
          <a:custGeom>
            <a:avLst/>
            <a:gdLst/>
            <a:ahLst/>
            <a:cxnLst>
              <a:cxn ang="0">
                <a:pos x="wd2" y="hd2"/>
              </a:cxn>
              <a:cxn ang="5400000">
                <a:pos x="wd2" y="hd2"/>
              </a:cxn>
              <a:cxn ang="10800000">
                <a:pos x="wd2" y="hd2"/>
              </a:cxn>
              <a:cxn ang="16200000">
                <a:pos x="wd2" y="hd2"/>
              </a:cxn>
            </a:cxnLst>
            <a:rect l="0" t="0" r="r" b="b"/>
            <a:pathLst>
              <a:path w="20057" h="21600" fill="norm" stroke="1" extrusionOk="0">
                <a:moveTo>
                  <a:pt x="0" y="21600"/>
                </a:moveTo>
                <a:cubicBezTo>
                  <a:pt x="1800" y="19821"/>
                  <a:pt x="0" y="12198"/>
                  <a:pt x="10800" y="10673"/>
                </a:cubicBezTo>
                <a:cubicBezTo>
                  <a:pt x="21600" y="9148"/>
                  <a:pt x="18257" y="2202"/>
                  <a:pt x="20057" y="0"/>
                </a:cubicBezTo>
              </a:path>
            </a:pathLst>
          </a:custGeom>
          <a:ln w="38100">
            <a:solidFill>
              <a:srgbClr val="00FFFF"/>
            </a:solidFill>
          </a:ln>
        </p:spPr>
        <p:txBody>
          <a:bodyPr lIns="45719" rIns="45719" anchor="ctr"/>
          <a:lstStyle/>
          <a:p>
            <a:pPr>
              <a:defRPr>
                <a:solidFill>
                  <a:srgbClr val="000000"/>
                </a:solidFill>
              </a:defRPr>
            </a:pPr>
          </a:p>
        </p:txBody>
      </p:sp>
      <p:sp>
        <p:nvSpPr>
          <p:cNvPr id="314" name="Line"/>
          <p:cNvSpPr/>
          <p:nvPr/>
        </p:nvSpPr>
        <p:spPr>
          <a:xfrm flipH="1">
            <a:off x="6047348" y="4851400"/>
            <a:ext cx="89999" cy="329848"/>
          </a:xfrm>
          <a:custGeom>
            <a:avLst/>
            <a:gdLst/>
            <a:ahLst/>
            <a:cxnLst>
              <a:cxn ang="0">
                <a:pos x="wd2" y="hd2"/>
              </a:cxn>
              <a:cxn ang="5400000">
                <a:pos x="wd2" y="hd2"/>
              </a:cxn>
              <a:cxn ang="10800000">
                <a:pos x="wd2" y="hd2"/>
              </a:cxn>
              <a:cxn ang="16200000">
                <a:pos x="wd2" y="hd2"/>
              </a:cxn>
            </a:cxnLst>
            <a:rect l="0" t="0" r="r" b="b"/>
            <a:pathLst>
              <a:path w="20057" h="21600" fill="norm" stroke="1" extrusionOk="0">
                <a:moveTo>
                  <a:pt x="0" y="21600"/>
                </a:moveTo>
                <a:cubicBezTo>
                  <a:pt x="1800" y="19821"/>
                  <a:pt x="0" y="12198"/>
                  <a:pt x="10800" y="10673"/>
                </a:cubicBezTo>
                <a:cubicBezTo>
                  <a:pt x="21600" y="9148"/>
                  <a:pt x="18257" y="2202"/>
                  <a:pt x="20057" y="0"/>
                </a:cubicBezTo>
              </a:path>
            </a:pathLst>
          </a:custGeom>
          <a:ln w="38100">
            <a:solidFill>
              <a:srgbClr val="00FFFF"/>
            </a:solidFill>
          </a:ln>
        </p:spPr>
        <p:txBody>
          <a:bodyPr lIns="45719" rIns="45719" anchor="ctr"/>
          <a:lstStyle/>
          <a:p>
            <a:pPr>
              <a:defRPr>
                <a:solidFill>
                  <a:srgbClr val="000000"/>
                </a:solidFill>
              </a:defRPr>
            </a:pPr>
          </a:p>
        </p:txBody>
      </p:sp>
      <p:sp>
        <p:nvSpPr>
          <p:cNvPr id="315" name="Oval"/>
          <p:cNvSpPr/>
          <p:nvPr/>
        </p:nvSpPr>
        <p:spPr>
          <a:xfrm>
            <a:off x="5965825" y="5089525"/>
            <a:ext cx="133350" cy="149963"/>
          </a:xfrm>
          <a:prstGeom prst="ellipse">
            <a:avLst/>
          </a:prstGeom>
          <a:solidFill>
            <a:srgbClr val="FFCCFF"/>
          </a:solidFill>
          <a:ln w="12700">
            <a:solidFill>
              <a:srgbClr val="FFCCFF"/>
            </a:solidFill>
          </a:ln>
        </p:spPr>
        <p:txBody>
          <a:bodyPr lIns="45719" rIns="45719" anchor="ctr"/>
          <a:lstStyle/>
          <a:p>
            <a:pPr>
              <a:defRPr>
                <a:solidFill>
                  <a:srgbClr val="000000"/>
                </a:solidFill>
              </a:defRPr>
            </a:pPr>
          </a:p>
        </p:txBody>
      </p:sp>
      <p:sp>
        <p:nvSpPr>
          <p:cNvPr id="316" name="Oval"/>
          <p:cNvSpPr/>
          <p:nvPr/>
        </p:nvSpPr>
        <p:spPr>
          <a:xfrm>
            <a:off x="5965825" y="5276977"/>
            <a:ext cx="133350" cy="149963"/>
          </a:xfrm>
          <a:prstGeom prst="ellipse">
            <a:avLst/>
          </a:prstGeom>
          <a:solidFill>
            <a:srgbClr val="FFCCFF"/>
          </a:solidFill>
          <a:ln w="12700">
            <a:solidFill>
              <a:srgbClr val="FFCCFF"/>
            </a:solidFill>
          </a:ln>
        </p:spPr>
        <p:txBody>
          <a:bodyPr lIns="45719" rIns="45719" anchor="ctr"/>
          <a:lstStyle/>
          <a:p>
            <a:pPr>
              <a:defRPr>
                <a:solidFill>
                  <a:srgbClr val="000000"/>
                </a:solidFill>
              </a:defRPr>
            </a:pPr>
          </a:p>
        </p:txBody>
      </p:sp>
      <p:sp>
        <p:nvSpPr>
          <p:cNvPr id="317" name="Oval"/>
          <p:cNvSpPr/>
          <p:nvPr/>
        </p:nvSpPr>
        <p:spPr>
          <a:xfrm>
            <a:off x="5965825" y="5460263"/>
            <a:ext cx="133350" cy="149963"/>
          </a:xfrm>
          <a:prstGeom prst="ellipse">
            <a:avLst/>
          </a:prstGeom>
          <a:solidFill>
            <a:srgbClr val="FFCCFF"/>
          </a:solidFill>
          <a:ln w="12700">
            <a:solidFill>
              <a:srgbClr val="FFCCFF"/>
            </a:solidFill>
          </a:ln>
        </p:spPr>
        <p:txBody>
          <a:bodyPr lIns="45719" rIns="45719" anchor="ctr"/>
          <a:lstStyle/>
          <a:p>
            <a:pPr>
              <a:defRPr>
                <a:solidFill>
                  <a:srgbClr val="000000"/>
                </a:solidFill>
              </a:defRPr>
            </a:pPr>
          </a:p>
        </p:txBody>
      </p:sp>
      <p:sp>
        <p:nvSpPr>
          <p:cNvPr id="318" name="Line"/>
          <p:cNvSpPr/>
          <p:nvPr/>
        </p:nvSpPr>
        <p:spPr>
          <a:xfrm flipV="1">
            <a:off x="6032500" y="5152009"/>
            <a:ext cx="1" cy="420726"/>
          </a:xfrm>
          <a:prstGeom prst="line">
            <a:avLst/>
          </a:prstGeom>
          <a:ln w="38100">
            <a:solidFill>
              <a:srgbClr val="FFCCFF"/>
            </a:solidFill>
          </a:ln>
        </p:spPr>
        <p:txBody>
          <a:bodyPr lIns="45719" rIns="45719"/>
          <a:lstStyle/>
          <a:p>
            <a:pPr defTabSz="457200">
              <a:defRPr sz="1200">
                <a:solidFill>
                  <a:srgbClr val="000000"/>
                </a:solidFill>
                <a:latin typeface="+mj-lt"/>
                <a:ea typeface="+mj-ea"/>
                <a:cs typeface="+mj-cs"/>
                <a:sym typeface="Helvetica"/>
              </a:defRPr>
            </a:pPr>
          </a:p>
        </p:txBody>
      </p:sp>
      <p:sp>
        <p:nvSpPr>
          <p:cNvPr id="319" name="Oval"/>
          <p:cNvSpPr/>
          <p:nvPr/>
        </p:nvSpPr>
        <p:spPr>
          <a:xfrm flipH="1" rot="10800000">
            <a:off x="5791200" y="5484812"/>
            <a:ext cx="124613" cy="139701"/>
          </a:xfrm>
          <a:prstGeom prst="ellipse">
            <a:avLst/>
          </a:prstGeom>
          <a:solidFill>
            <a:srgbClr val="00FFFF"/>
          </a:solidFill>
          <a:ln w="12700">
            <a:miter lim="400000"/>
          </a:ln>
        </p:spPr>
        <p:txBody>
          <a:bodyPr lIns="45719" rIns="45719" anchor="ctr"/>
          <a:lstStyle/>
          <a:p>
            <a:pPr>
              <a:defRPr>
                <a:solidFill>
                  <a:srgbClr val="000000"/>
                </a:solidFill>
              </a:defRPr>
            </a:pPr>
          </a:p>
        </p:txBody>
      </p:sp>
      <p:sp>
        <p:nvSpPr>
          <p:cNvPr id="320" name="Oval"/>
          <p:cNvSpPr/>
          <p:nvPr/>
        </p:nvSpPr>
        <p:spPr>
          <a:xfrm flipH="1" rot="10800000">
            <a:off x="6126962" y="5484812"/>
            <a:ext cx="124613" cy="139701"/>
          </a:xfrm>
          <a:prstGeom prst="ellipse">
            <a:avLst/>
          </a:prstGeom>
          <a:solidFill>
            <a:srgbClr val="00FFFF"/>
          </a:solidFill>
          <a:ln w="12700">
            <a:miter lim="400000"/>
          </a:ln>
        </p:spPr>
        <p:txBody>
          <a:bodyPr lIns="45719" rIns="45719" anchor="ctr"/>
          <a:lstStyle/>
          <a:p>
            <a:pPr>
              <a:defRPr>
                <a:solidFill>
                  <a:srgbClr val="000000"/>
                </a:solidFill>
              </a:defRPr>
            </a:pPr>
          </a:p>
        </p:txBody>
      </p:sp>
      <p:sp>
        <p:nvSpPr>
          <p:cNvPr id="321" name="Line"/>
          <p:cNvSpPr/>
          <p:nvPr/>
        </p:nvSpPr>
        <p:spPr>
          <a:xfrm flipH="1" rot="10800000">
            <a:off x="5912351" y="5504215"/>
            <a:ext cx="89999" cy="329848"/>
          </a:xfrm>
          <a:custGeom>
            <a:avLst/>
            <a:gdLst/>
            <a:ahLst/>
            <a:cxnLst>
              <a:cxn ang="0">
                <a:pos x="wd2" y="hd2"/>
              </a:cxn>
              <a:cxn ang="5400000">
                <a:pos x="wd2" y="hd2"/>
              </a:cxn>
              <a:cxn ang="10800000">
                <a:pos x="wd2" y="hd2"/>
              </a:cxn>
              <a:cxn ang="16200000">
                <a:pos x="wd2" y="hd2"/>
              </a:cxn>
            </a:cxnLst>
            <a:rect l="0" t="0" r="r" b="b"/>
            <a:pathLst>
              <a:path w="20057" h="21600" fill="norm" stroke="1" extrusionOk="0">
                <a:moveTo>
                  <a:pt x="0" y="21600"/>
                </a:moveTo>
                <a:cubicBezTo>
                  <a:pt x="1800" y="19821"/>
                  <a:pt x="0" y="12198"/>
                  <a:pt x="10800" y="10673"/>
                </a:cubicBezTo>
                <a:cubicBezTo>
                  <a:pt x="21600" y="9148"/>
                  <a:pt x="18257" y="2202"/>
                  <a:pt x="20057" y="0"/>
                </a:cubicBezTo>
              </a:path>
            </a:pathLst>
          </a:custGeom>
          <a:ln w="38100">
            <a:solidFill>
              <a:srgbClr val="00FFFF"/>
            </a:solidFill>
          </a:ln>
        </p:spPr>
        <p:txBody>
          <a:bodyPr lIns="45719" rIns="45719" anchor="ctr"/>
          <a:lstStyle/>
          <a:p>
            <a:pPr>
              <a:defRPr>
                <a:solidFill>
                  <a:srgbClr val="000000"/>
                </a:solidFill>
              </a:defRPr>
            </a:pPr>
          </a:p>
        </p:txBody>
      </p:sp>
      <p:sp>
        <p:nvSpPr>
          <p:cNvPr id="322" name="Line"/>
          <p:cNvSpPr/>
          <p:nvPr/>
        </p:nvSpPr>
        <p:spPr>
          <a:xfrm rot="10800000">
            <a:off x="6047348" y="5504215"/>
            <a:ext cx="89999" cy="329848"/>
          </a:xfrm>
          <a:custGeom>
            <a:avLst/>
            <a:gdLst/>
            <a:ahLst/>
            <a:cxnLst>
              <a:cxn ang="0">
                <a:pos x="wd2" y="hd2"/>
              </a:cxn>
              <a:cxn ang="5400000">
                <a:pos x="wd2" y="hd2"/>
              </a:cxn>
              <a:cxn ang="10800000">
                <a:pos x="wd2" y="hd2"/>
              </a:cxn>
              <a:cxn ang="16200000">
                <a:pos x="wd2" y="hd2"/>
              </a:cxn>
            </a:cxnLst>
            <a:rect l="0" t="0" r="r" b="b"/>
            <a:pathLst>
              <a:path w="20057" h="21600" fill="norm" stroke="1" extrusionOk="0">
                <a:moveTo>
                  <a:pt x="0" y="21600"/>
                </a:moveTo>
                <a:cubicBezTo>
                  <a:pt x="1800" y="19821"/>
                  <a:pt x="0" y="12198"/>
                  <a:pt x="10800" y="10673"/>
                </a:cubicBezTo>
                <a:cubicBezTo>
                  <a:pt x="21600" y="9148"/>
                  <a:pt x="18257" y="2202"/>
                  <a:pt x="20057" y="0"/>
                </a:cubicBezTo>
              </a:path>
            </a:pathLst>
          </a:custGeom>
          <a:ln w="38100">
            <a:solidFill>
              <a:srgbClr val="00FFFF"/>
            </a:solidFill>
          </a:ln>
        </p:spPr>
        <p:txBody>
          <a:bodyPr lIns="45719" rIns="45719" anchor="ctr"/>
          <a:lstStyle/>
          <a:p>
            <a:pPr>
              <a:defRPr>
                <a:solidFill>
                  <a:srgbClr val="000000"/>
                </a:solidFill>
              </a:defRPr>
            </a:pPr>
          </a:p>
        </p:txBody>
      </p:sp>
      <p:sp>
        <p:nvSpPr>
          <p:cNvPr id="323" name="Oval"/>
          <p:cNvSpPr/>
          <p:nvPr/>
        </p:nvSpPr>
        <p:spPr>
          <a:xfrm rot="5400000">
            <a:off x="4400977" y="4656270"/>
            <a:ext cx="158559" cy="140781"/>
          </a:xfrm>
          <a:prstGeom prst="ellipse">
            <a:avLst/>
          </a:prstGeom>
          <a:solidFill>
            <a:srgbClr val="00FFFF"/>
          </a:solidFill>
          <a:ln w="12700">
            <a:miter lim="400000"/>
          </a:ln>
        </p:spPr>
        <p:txBody>
          <a:bodyPr lIns="45719" rIns="45719" anchor="ctr"/>
          <a:lstStyle/>
          <a:p>
            <a:pPr>
              <a:defRPr>
                <a:solidFill>
                  <a:srgbClr val="000000"/>
                </a:solidFill>
              </a:defRPr>
            </a:pPr>
          </a:p>
        </p:txBody>
      </p:sp>
      <p:sp>
        <p:nvSpPr>
          <p:cNvPr id="324" name="Oval"/>
          <p:cNvSpPr/>
          <p:nvPr/>
        </p:nvSpPr>
        <p:spPr>
          <a:xfrm rot="5400000">
            <a:off x="4400977" y="5083499"/>
            <a:ext cx="158559" cy="140781"/>
          </a:xfrm>
          <a:prstGeom prst="ellipse">
            <a:avLst/>
          </a:prstGeom>
          <a:solidFill>
            <a:srgbClr val="00FFFF"/>
          </a:solidFill>
          <a:ln w="12700">
            <a:miter lim="400000"/>
          </a:ln>
        </p:spPr>
        <p:txBody>
          <a:bodyPr lIns="45719" rIns="45719" anchor="ctr"/>
          <a:lstStyle/>
          <a:p>
            <a:pPr>
              <a:defRPr>
                <a:solidFill>
                  <a:srgbClr val="000000"/>
                </a:solidFill>
              </a:defRPr>
            </a:pPr>
          </a:p>
        </p:txBody>
      </p:sp>
      <p:sp>
        <p:nvSpPr>
          <p:cNvPr id="325" name="Line"/>
          <p:cNvSpPr/>
          <p:nvPr/>
        </p:nvSpPr>
        <p:spPr>
          <a:xfrm rot="5400000">
            <a:off x="4538360" y="4692594"/>
            <a:ext cx="114516" cy="332400"/>
          </a:xfrm>
          <a:custGeom>
            <a:avLst/>
            <a:gdLst/>
            <a:ahLst/>
            <a:cxnLst>
              <a:cxn ang="0">
                <a:pos x="wd2" y="hd2"/>
              </a:cxn>
              <a:cxn ang="5400000">
                <a:pos x="wd2" y="hd2"/>
              </a:cxn>
              <a:cxn ang="10800000">
                <a:pos x="wd2" y="hd2"/>
              </a:cxn>
              <a:cxn ang="16200000">
                <a:pos x="wd2" y="hd2"/>
              </a:cxn>
            </a:cxnLst>
            <a:rect l="0" t="0" r="r" b="b"/>
            <a:pathLst>
              <a:path w="20057" h="21600" fill="norm" stroke="1" extrusionOk="0">
                <a:moveTo>
                  <a:pt x="0" y="21600"/>
                </a:moveTo>
                <a:cubicBezTo>
                  <a:pt x="1800" y="19821"/>
                  <a:pt x="0" y="12198"/>
                  <a:pt x="10800" y="10673"/>
                </a:cubicBezTo>
                <a:cubicBezTo>
                  <a:pt x="21600" y="9148"/>
                  <a:pt x="18257" y="2202"/>
                  <a:pt x="20057" y="0"/>
                </a:cubicBezTo>
              </a:path>
            </a:pathLst>
          </a:custGeom>
          <a:ln w="38100">
            <a:solidFill>
              <a:srgbClr val="00FFFF"/>
            </a:solidFill>
          </a:ln>
        </p:spPr>
        <p:txBody>
          <a:bodyPr lIns="45719" rIns="45719" anchor="ctr"/>
          <a:lstStyle/>
          <a:p>
            <a:pPr>
              <a:defRPr>
                <a:solidFill>
                  <a:srgbClr val="000000"/>
                </a:solidFill>
              </a:defRPr>
            </a:pPr>
          </a:p>
        </p:txBody>
      </p:sp>
      <p:sp>
        <p:nvSpPr>
          <p:cNvPr id="326" name="Line"/>
          <p:cNvSpPr/>
          <p:nvPr/>
        </p:nvSpPr>
        <p:spPr>
          <a:xfrm flipH="1" rot="5400000">
            <a:off x="4538360" y="4864366"/>
            <a:ext cx="114516" cy="332400"/>
          </a:xfrm>
          <a:custGeom>
            <a:avLst/>
            <a:gdLst/>
            <a:ahLst/>
            <a:cxnLst>
              <a:cxn ang="0">
                <a:pos x="wd2" y="hd2"/>
              </a:cxn>
              <a:cxn ang="5400000">
                <a:pos x="wd2" y="hd2"/>
              </a:cxn>
              <a:cxn ang="10800000">
                <a:pos x="wd2" y="hd2"/>
              </a:cxn>
              <a:cxn ang="16200000">
                <a:pos x="wd2" y="hd2"/>
              </a:cxn>
            </a:cxnLst>
            <a:rect l="0" t="0" r="r" b="b"/>
            <a:pathLst>
              <a:path w="20057" h="21600" fill="norm" stroke="1" extrusionOk="0">
                <a:moveTo>
                  <a:pt x="0" y="21600"/>
                </a:moveTo>
                <a:cubicBezTo>
                  <a:pt x="1800" y="19821"/>
                  <a:pt x="0" y="12198"/>
                  <a:pt x="10800" y="10673"/>
                </a:cubicBezTo>
                <a:cubicBezTo>
                  <a:pt x="21600" y="9148"/>
                  <a:pt x="18257" y="2202"/>
                  <a:pt x="20057" y="0"/>
                </a:cubicBezTo>
              </a:path>
            </a:pathLst>
          </a:custGeom>
          <a:ln w="38100">
            <a:solidFill>
              <a:srgbClr val="00FFFF"/>
            </a:solidFill>
          </a:ln>
        </p:spPr>
        <p:txBody>
          <a:bodyPr lIns="45719" rIns="45719" anchor="ctr"/>
          <a:lstStyle/>
          <a:p>
            <a:pPr>
              <a:defRPr>
                <a:solidFill>
                  <a:srgbClr val="000000"/>
                </a:solidFill>
              </a:defRPr>
            </a:pPr>
          </a:p>
        </p:txBody>
      </p:sp>
      <p:sp>
        <p:nvSpPr>
          <p:cNvPr id="327" name="Oval"/>
          <p:cNvSpPr/>
          <p:nvPr/>
        </p:nvSpPr>
        <p:spPr>
          <a:xfrm rot="5400000">
            <a:off x="4362327" y="4878680"/>
            <a:ext cx="170663" cy="150865"/>
          </a:xfrm>
          <a:prstGeom prst="ellipse">
            <a:avLst/>
          </a:prstGeom>
          <a:solidFill>
            <a:srgbClr val="FFCCFF"/>
          </a:solidFill>
          <a:ln w="12700">
            <a:solidFill>
              <a:srgbClr val="FFCCFF"/>
            </a:solidFill>
          </a:ln>
        </p:spPr>
        <p:txBody>
          <a:bodyPr lIns="45719" rIns="45719" anchor="ctr"/>
          <a:lstStyle/>
          <a:p>
            <a:pPr>
              <a:defRPr>
                <a:solidFill>
                  <a:srgbClr val="000000"/>
                </a:solidFill>
              </a:defRPr>
            </a:pPr>
          </a:p>
        </p:txBody>
      </p:sp>
      <p:sp>
        <p:nvSpPr>
          <p:cNvPr id="328" name="Oval"/>
          <p:cNvSpPr/>
          <p:nvPr/>
        </p:nvSpPr>
        <p:spPr>
          <a:xfrm rot="5400000">
            <a:off x="4173747" y="4878680"/>
            <a:ext cx="170663" cy="150865"/>
          </a:xfrm>
          <a:prstGeom prst="ellipse">
            <a:avLst/>
          </a:prstGeom>
          <a:solidFill>
            <a:srgbClr val="FFCCFF"/>
          </a:solidFill>
          <a:ln w="12700">
            <a:solidFill>
              <a:srgbClr val="FFCCFF"/>
            </a:solidFill>
          </a:ln>
        </p:spPr>
        <p:txBody>
          <a:bodyPr lIns="45719" rIns="45719" anchor="ctr"/>
          <a:lstStyle/>
          <a:p>
            <a:pPr>
              <a:defRPr>
                <a:solidFill>
                  <a:srgbClr val="000000"/>
                </a:solidFill>
              </a:defRPr>
            </a:pPr>
          </a:p>
        </p:txBody>
      </p:sp>
      <p:sp>
        <p:nvSpPr>
          <p:cNvPr id="329" name="Oval"/>
          <p:cNvSpPr/>
          <p:nvPr/>
        </p:nvSpPr>
        <p:spPr>
          <a:xfrm rot="5400000">
            <a:off x="3989356" y="4878680"/>
            <a:ext cx="170663" cy="150865"/>
          </a:xfrm>
          <a:prstGeom prst="ellipse">
            <a:avLst/>
          </a:prstGeom>
          <a:solidFill>
            <a:srgbClr val="FFCCFF"/>
          </a:solidFill>
          <a:ln w="12700">
            <a:solidFill>
              <a:srgbClr val="FFCCFF"/>
            </a:solidFill>
          </a:ln>
        </p:spPr>
        <p:txBody>
          <a:bodyPr lIns="45719" rIns="45719" anchor="ctr"/>
          <a:lstStyle/>
          <a:p>
            <a:pPr>
              <a:defRPr>
                <a:solidFill>
                  <a:srgbClr val="000000"/>
                </a:solidFill>
              </a:defRPr>
            </a:pPr>
          </a:p>
        </p:txBody>
      </p:sp>
      <p:sp>
        <p:nvSpPr>
          <p:cNvPr id="330" name="Line"/>
          <p:cNvSpPr/>
          <p:nvPr/>
        </p:nvSpPr>
        <p:spPr>
          <a:xfrm>
            <a:off x="4037606" y="4953477"/>
            <a:ext cx="423259" cy="1"/>
          </a:xfrm>
          <a:prstGeom prst="line">
            <a:avLst/>
          </a:prstGeom>
          <a:ln w="38100">
            <a:solidFill>
              <a:srgbClr val="FFCCFF"/>
            </a:solidFill>
          </a:ln>
        </p:spPr>
        <p:txBody>
          <a:bodyPr lIns="45719" rIns="45719"/>
          <a:lstStyle/>
          <a:p>
            <a:pPr defTabSz="457200">
              <a:defRPr sz="1200">
                <a:solidFill>
                  <a:srgbClr val="000000"/>
                </a:solidFill>
                <a:latin typeface="+mj-lt"/>
                <a:ea typeface="+mj-ea"/>
                <a:cs typeface="+mj-cs"/>
                <a:sym typeface="Helvetica"/>
              </a:defRPr>
            </a:pPr>
          </a:p>
        </p:txBody>
      </p:sp>
      <p:sp>
        <p:nvSpPr>
          <p:cNvPr id="331" name="Oval"/>
          <p:cNvSpPr/>
          <p:nvPr/>
        </p:nvSpPr>
        <p:spPr>
          <a:xfrm flipH="1" rot="16200000">
            <a:off x="3975087" y="4656270"/>
            <a:ext cx="158559" cy="140781"/>
          </a:xfrm>
          <a:prstGeom prst="ellipse">
            <a:avLst/>
          </a:prstGeom>
          <a:solidFill>
            <a:srgbClr val="00FFFF"/>
          </a:solidFill>
          <a:ln w="12700">
            <a:miter lim="400000"/>
          </a:ln>
        </p:spPr>
        <p:txBody>
          <a:bodyPr lIns="45719" rIns="45719" anchor="ctr"/>
          <a:lstStyle/>
          <a:p>
            <a:pPr>
              <a:defRPr>
                <a:solidFill>
                  <a:srgbClr val="000000"/>
                </a:solidFill>
              </a:defRPr>
            </a:pPr>
          </a:p>
        </p:txBody>
      </p:sp>
      <p:sp>
        <p:nvSpPr>
          <p:cNvPr id="332" name="Oval"/>
          <p:cNvSpPr/>
          <p:nvPr/>
        </p:nvSpPr>
        <p:spPr>
          <a:xfrm flipH="1" rot="16200000">
            <a:off x="3975087" y="5083499"/>
            <a:ext cx="158559" cy="140781"/>
          </a:xfrm>
          <a:prstGeom prst="ellipse">
            <a:avLst/>
          </a:prstGeom>
          <a:solidFill>
            <a:srgbClr val="00FFFF"/>
          </a:solidFill>
          <a:ln w="12700">
            <a:miter lim="400000"/>
          </a:ln>
        </p:spPr>
        <p:txBody>
          <a:bodyPr lIns="45719" rIns="45719" anchor="ctr"/>
          <a:lstStyle/>
          <a:p>
            <a:pPr>
              <a:defRPr>
                <a:solidFill>
                  <a:srgbClr val="000000"/>
                </a:solidFill>
              </a:defRPr>
            </a:pPr>
          </a:p>
        </p:txBody>
      </p:sp>
      <p:sp>
        <p:nvSpPr>
          <p:cNvPr id="333" name="Line"/>
          <p:cNvSpPr/>
          <p:nvPr/>
        </p:nvSpPr>
        <p:spPr>
          <a:xfrm flipH="1" rot="16200000">
            <a:off x="3881747" y="4692594"/>
            <a:ext cx="114516" cy="332400"/>
          </a:xfrm>
          <a:custGeom>
            <a:avLst/>
            <a:gdLst/>
            <a:ahLst/>
            <a:cxnLst>
              <a:cxn ang="0">
                <a:pos x="wd2" y="hd2"/>
              </a:cxn>
              <a:cxn ang="5400000">
                <a:pos x="wd2" y="hd2"/>
              </a:cxn>
              <a:cxn ang="10800000">
                <a:pos x="wd2" y="hd2"/>
              </a:cxn>
              <a:cxn ang="16200000">
                <a:pos x="wd2" y="hd2"/>
              </a:cxn>
            </a:cxnLst>
            <a:rect l="0" t="0" r="r" b="b"/>
            <a:pathLst>
              <a:path w="20057" h="21600" fill="norm" stroke="1" extrusionOk="0">
                <a:moveTo>
                  <a:pt x="0" y="21600"/>
                </a:moveTo>
                <a:cubicBezTo>
                  <a:pt x="1800" y="19821"/>
                  <a:pt x="0" y="12198"/>
                  <a:pt x="10800" y="10673"/>
                </a:cubicBezTo>
                <a:cubicBezTo>
                  <a:pt x="21600" y="9148"/>
                  <a:pt x="18257" y="2202"/>
                  <a:pt x="20057" y="0"/>
                </a:cubicBezTo>
              </a:path>
            </a:pathLst>
          </a:custGeom>
          <a:ln w="38100">
            <a:solidFill>
              <a:srgbClr val="00FFFF"/>
            </a:solidFill>
          </a:ln>
        </p:spPr>
        <p:txBody>
          <a:bodyPr lIns="45719" rIns="45719" anchor="ctr"/>
          <a:lstStyle/>
          <a:p>
            <a:pPr>
              <a:defRPr>
                <a:solidFill>
                  <a:srgbClr val="000000"/>
                </a:solidFill>
              </a:defRPr>
            </a:pPr>
          </a:p>
        </p:txBody>
      </p:sp>
      <p:sp>
        <p:nvSpPr>
          <p:cNvPr id="334" name="Line"/>
          <p:cNvSpPr/>
          <p:nvPr/>
        </p:nvSpPr>
        <p:spPr>
          <a:xfrm rot="16200000">
            <a:off x="3881747" y="4864366"/>
            <a:ext cx="114516" cy="332400"/>
          </a:xfrm>
          <a:custGeom>
            <a:avLst/>
            <a:gdLst/>
            <a:ahLst/>
            <a:cxnLst>
              <a:cxn ang="0">
                <a:pos x="wd2" y="hd2"/>
              </a:cxn>
              <a:cxn ang="5400000">
                <a:pos x="wd2" y="hd2"/>
              </a:cxn>
              <a:cxn ang="10800000">
                <a:pos x="wd2" y="hd2"/>
              </a:cxn>
              <a:cxn ang="16200000">
                <a:pos x="wd2" y="hd2"/>
              </a:cxn>
            </a:cxnLst>
            <a:rect l="0" t="0" r="r" b="b"/>
            <a:pathLst>
              <a:path w="20057" h="21600" fill="norm" stroke="1" extrusionOk="0">
                <a:moveTo>
                  <a:pt x="0" y="21600"/>
                </a:moveTo>
                <a:cubicBezTo>
                  <a:pt x="1800" y="19821"/>
                  <a:pt x="0" y="12198"/>
                  <a:pt x="10800" y="10673"/>
                </a:cubicBezTo>
                <a:cubicBezTo>
                  <a:pt x="21600" y="9148"/>
                  <a:pt x="18257" y="2202"/>
                  <a:pt x="20057" y="0"/>
                </a:cubicBezTo>
              </a:path>
            </a:pathLst>
          </a:custGeom>
          <a:ln w="38100">
            <a:solidFill>
              <a:srgbClr val="00FFFF"/>
            </a:solidFill>
          </a:ln>
        </p:spPr>
        <p:txBody>
          <a:bodyPr lIns="45719" rIns="45719" anchor="ctr"/>
          <a:lstStyle/>
          <a:p>
            <a:pPr>
              <a:defRPr>
                <a:solidFill>
                  <a:srgbClr val="000000"/>
                </a:solidFill>
              </a:defRPr>
            </a:pPr>
          </a:p>
        </p:txBody>
      </p:sp>
      <p:sp>
        <p:nvSpPr>
          <p:cNvPr id="335" name="Shape"/>
          <p:cNvSpPr/>
          <p:nvPr/>
        </p:nvSpPr>
        <p:spPr>
          <a:xfrm>
            <a:off x="3686640" y="5019036"/>
            <a:ext cx="210964" cy="3188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34" y="0"/>
                </a:moveTo>
                <a:lnTo>
                  <a:pt x="14449" y="6151"/>
                </a:lnTo>
                <a:lnTo>
                  <a:pt x="12221" y="6637"/>
                </a:lnTo>
                <a:lnTo>
                  <a:pt x="17619" y="12090"/>
                </a:lnTo>
                <a:lnTo>
                  <a:pt x="15361" y="12720"/>
                </a:lnTo>
                <a:lnTo>
                  <a:pt x="21600" y="21600"/>
                </a:lnTo>
                <a:lnTo>
                  <a:pt x="9476" y="14142"/>
                </a:lnTo>
                <a:lnTo>
                  <a:pt x="12208" y="13499"/>
                </a:lnTo>
                <a:lnTo>
                  <a:pt x="4699" y="8745"/>
                </a:lnTo>
                <a:lnTo>
                  <a:pt x="7933" y="7769"/>
                </a:lnTo>
                <a:lnTo>
                  <a:pt x="0" y="2777"/>
                </a:lnTo>
                <a:close/>
              </a:path>
            </a:pathLst>
          </a:custGeom>
          <a:gradFill>
            <a:gsLst>
              <a:gs pos="0">
                <a:schemeClr val="accent2"/>
              </a:gs>
              <a:gs pos="100000">
                <a:srgbClr val="FFFF00"/>
              </a:gs>
            </a:gsLst>
            <a:lin ang="18900000"/>
          </a:gradFill>
          <a:ln w="12700">
            <a:miter lim="400000"/>
          </a:ln>
        </p:spPr>
        <p:txBody>
          <a:bodyPr lIns="45719" rIns="45719" anchor="ctr"/>
          <a:lstStyle/>
          <a:p>
            <a:pPr>
              <a:defRPr>
                <a:solidFill>
                  <a:srgbClr val="000000"/>
                </a:solidFill>
              </a:defRPr>
            </a:pPr>
          </a:p>
        </p:txBody>
      </p:sp>
      <p:sp>
        <p:nvSpPr>
          <p:cNvPr id="336" name="Line"/>
          <p:cNvSpPr/>
          <p:nvPr/>
        </p:nvSpPr>
        <p:spPr>
          <a:xfrm>
            <a:off x="3860529" y="5287515"/>
            <a:ext cx="50227" cy="103383"/>
          </a:xfrm>
          <a:prstGeom prst="line">
            <a:avLst/>
          </a:prstGeom>
          <a:ln w="28575">
            <a:solidFill>
              <a:srgbClr val="FFFF00"/>
            </a:solidFill>
            <a:tailEnd type="triangle"/>
          </a:ln>
        </p:spPr>
        <p:txBody>
          <a:bodyPr lIns="45719" rIns="45719"/>
          <a:lstStyle/>
          <a:p>
            <a:pPr defTabSz="457200">
              <a:defRPr sz="1200">
                <a:solidFill>
                  <a:srgbClr val="000000"/>
                </a:solidFill>
                <a:latin typeface="+mj-lt"/>
                <a:ea typeface="+mj-ea"/>
                <a:cs typeface="+mj-cs"/>
                <a:sym typeface="Helvetica"/>
              </a:defRPr>
            </a:pPr>
          </a:p>
        </p:txBody>
      </p:sp>
      <p:sp>
        <p:nvSpPr>
          <p:cNvPr id="337" name="Shape"/>
          <p:cNvSpPr/>
          <p:nvPr/>
        </p:nvSpPr>
        <p:spPr>
          <a:xfrm>
            <a:off x="5592712" y="4766335"/>
            <a:ext cx="337368" cy="1113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09" y="21472"/>
                </a:moveTo>
                <a:lnTo>
                  <a:pt x="15201" y="21600"/>
                </a:lnTo>
                <a:lnTo>
                  <a:pt x="15309" y="17167"/>
                </a:lnTo>
                <a:lnTo>
                  <a:pt x="9257" y="20653"/>
                </a:lnTo>
                <a:lnTo>
                  <a:pt x="9247" y="16013"/>
                </a:lnTo>
                <a:lnTo>
                  <a:pt x="0" y="17223"/>
                </a:lnTo>
                <a:lnTo>
                  <a:pt x="9410" y="4159"/>
                </a:lnTo>
                <a:lnTo>
                  <a:pt x="9319" y="9642"/>
                </a:lnTo>
                <a:lnTo>
                  <a:pt x="15265" y="1699"/>
                </a:lnTo>
                <a:lnTo>
                  <a:pt x="15345" y="8426"/>
                </a:lnTo>
                <a:lnTo>
                  <a:pt x="21600" y="0"/>
                </a:lnTo>
                <a:close/>
              </a:path>
            </a:pathLst>
          </a:custGeom>
          <a:gradFill>
            <a:gsLst>
              <a:gs pos="0">
                <a:schemeClr val="accent2"/>
              </a:gs>
              <a:gs pos="100000">
                <a:srgbClr val="FFFF00"/>
              </a:gs>
            </a:gsLst>
            <a:lin ang="18900000"/>
          </a:gradFill>
          <a:ln w="12700">
            <a:miter lim="400000"/>
          </a:ln>
        </p:spPr>
        <p:txBody>
          <a:bodyPr lIns="45719" rIns="45719" anchor="ctr"/>
          <a:lstStyle/>
          <a:p>
            <a:pPr>
              <a:defRPr>
                <a:solidFill>
                  <a:srgbClr val="000000"/>
                </a:solidFill>
              </a:defRPr>
            </a:pPr>
          </a:p>
        </p:txBody>
      </p:sp>
      <p:sp>
        <p:nvSpPr>
          <p:cNvPr id="338" name="Line"/>
          <p:cNvSpPr/>
          <p:nvPr/>
        </p:nvSpPr>
        <p:spPr>
          <a:xfrm flipH="1">
            <a:off x="5538693" y="4840137"/>
            <a:ext cx="114729" cy="6925"/>
          </a:xfrm>
          <a:prstGeom prst="line">
            <a:avLst/>
          </a:prstGeom>
          <a:ln w="28575">
            <a:solidFill>
              <a:srgbClr val="FFFF00"/>
            </a:solidFill>
            <a:tailEnd type="triangle"/>
          </a:ln>
        </p:spPr>
        <p:txBody>
          <a:bodyPr lIns="45719" rIns="45719"/>
          <a:lstStyle/>
          <a:p>
            <a:pPr defTabSz="457200">
              <a:defRPr sz="1200">
                <a:solidFill>
                  <a:srgbClr val="000000"/>
                </a:solidFill>
                <a:latin typeface="+mj-lt"/>
                <a:ea typeface="+mj-ea"/>
                <a:cs typeface="+mj-cs"/>
                <a:sym typeface="Helvetica"/>
              </a:defRPr>
            </a:pPr>
          </a:p>
        </p:txBody>
      </p:sp>
      <p:sp>
        <p:nvSpPr>
          <p:cNvPr id="339" name="Shape"/>
          <p:cNvSpPr/>
          <p:nvPr/>
        </p:nvSpPr>
        <p:spPr>
          <a:xfrm>
            <a:off x="4844136" y="4864835"/>
            <a:ext cx="336517" cy="1242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416"/>
                </a:moveTo>
                <a:lnTo>
                  <a:pt x="6291" y="682"/>
                </a:lnTo>
                <a:lnTo>
                  <a:pt x="6323" y="4665"/>
                </a:lnTo>
                <a:lnTo>
                  <a:pt x="12253" y="0"/>
                </a:lnTo>
                <a:lnTo>
                  <a:pt x="12410" y="4138"/>
                </a:lnTo>
                <a:lnTo>
                  <a:pt x="21600" y="683"/>
                </a:lnTo>
                <a:lnTo>
                  <a:pt x="12618" y="14758"/>
                </a:lnTo>
                <a:lnTo>
                  <a:pt x="12537" y="9842"/>
                </a:lnTo>
                <a:lnTo>
                  <a:pt x="6851" y="18457"/>
                </a:lnTo>
                <a:lnTo>
                  <a:pt x="6561" y="12474"/>
                </a:lnTo>
                <a:lnTo>
                  <a:pt x="582" y="21600"/>
                </a:lnTo>
                <a:close/>
              </a:path>
            </a:pathLst>
          </a:custGeom>
          <a:gradFill>
            <a:gsLst>
              <a:gs pos="0">
                <a:schemeClr val="accent2"/>
              </a:gs>
              <a:gs pos="100000">
                <a:srgbClr val="FFFF00"/>
              </a:gs>
            </a:gsLst>
            <a:lin ang="18900000"/>
          </a:gradFill>
          <a:ln w="12700">
            <a:miter lim="400000"/>
          </a:ln>
        </p:spPr>
        <p:txBody>
          <a:bodyPr lIns="45719" rIns="45719" anchor="ctr"/>
          <a:lstStyle/>
          <a:p>
            <a:pPr>
              <a:defRPr>
                <a:solidFill>
                  <a:srgbClr val="000000"/>
                </a:solidFill>
              </a:defRPr>
            </a:pPr>
          </a:p>
        </p:txBody>
      </p:sp>
      <p:sp>
        <p:nvSpPr>
          <p:cNvPr id="340" name="Line"/>
          <p:cNvSpPr/>
          <p:nvPr/>
        </p:nvSpPr>
        <p:spPr>
          <a:xfrm flipV="1">
            <a:off x="5121638" y="4871715"/>
            <a:ext cx="113559" cy="17750"/>
          </a:xfrm>
          <a:prstGeom prst="line">
            <a:avLst/>
          </a:prstGeom>
          <a:ln w="28575">
            <a:solidFill>
              <a:srgbClr val="FFFF00"/>
            </a:solidFill>
            <a:tailEnd type="triangle"/>
          </a:ln>
        </p:spPr>
        <p:txBody>
          <a:bodyPr lIns="45719" rIns="45719"/>
          <a:lstStyle/>
          <a:p>
            <a:pPr defTabSz="457200">
              <a:defRPr sz="1200">
                <a:solidFill>
                  <a:srgbClr val="000000"/>
                </a:solidFill>
                <a:latin typeface="+mj-lt"/>
                <a:ea typeface="+mj-ea"/>
                <a:cs typeface="+mj-cs"/>
                <a:sym typeface="Helvetica"/>
              </a:defRPr>
            </a:pPr>
          </a:p>
        </p:txBody>
      </p:sp>
      <p:sp>
        <p:nvSpPr>
          <p:cNvPr id="341" name="Shape"/>
          <p:cNvSpPr/>
          <p:nvPr/>
        </p:nvSpPr>
        <p:spPr>
          <a:xfrm>
            <a:off x="5592712" y="5807735"/>
            <a:ext cx="337368" cy="1113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09" y="21472"/>
                </a:moveTo>
                <a:lnTo>
                  <a:pt x="15201" y="21600"/>
                </a:lnTo>
                <a:lnTo>
                  <a:pt x="15309" y="17167"/>
                </a:lnTo>
                <a:lnTo>
                  <a:pt x="9257" y="20653"/>
                </a:lnTo>
                <a:lnTo>
                  <a:pt x="9247" y="16013"/>
                </a:lnTo>
                <a:lnTo>
                  <a:pt x="0" y="17223"/>
                </a:lnTo>
                <a:lnTo>
                  <a:pt x="9410" y="4159"/>
                </a:lnTo>
                <a:lnTo>
                  <a:pt x="9319" y="9642"/>
                </a:lnTo>
                <a:lnTo>
                  <a:pt x="15265" y="1699"/>
                </a:lnTo>
                <a:lnTo>
                  <a:pt x="15345" y="8426"/>
                </a:lnTo>
                <a:lnTo>
                  <a:pt x="21600" y="0"/>
                </a:lnTo>
                <a:close/>
              </a:path>
            </a:pathLst>
          </a:custGeom>
          <a:gradFill>
            <a:gsLst>
              <a:gs pos="0">
                <a:schemeClr val="accent2"/>
              </a:gs>
              <a:gs pos="100000">
                <a:srgbClr val="FFFF00"/>
              </a:gs>
            </a:gsLst>
            <a:lin ang="18900000"/>
          </a:gradFill>
          <a:ln w="12700">
            <a:miter lim="400000"/>
          </a:ln>
        </p:spPr>
        <p:txBody>
          <a:bodyPr lIns="45719" rIns="45719" anchor="ctr"/>
          <a:lstStyle/>
          <a:p>
            <a:pPr>
              <a:defRPr>
                <a:solidFill>
                  <a:srgbClr val="000000"/>
                </a:solidFill>
              </a:defRPr>
            </a:pPr>
          </a:p>
        </p:txBody>
      </p:sp>
      <p:sp>
        <p:nvSpPr>
          <p:cNvPr id="342" name="Line"/>
          <p:cNvSpPr/>
          <p:nvPr/>
        </p:nvSpPr>
        <p:spPr>
          <a:xfrm flipH="1">
            <a:off x="5538693" y="5881537"/>
            <a:ext cx="114729" cy="6925"/>
          </a:xfrm>
          <a:prstGeom prst="line">
            <a:avLst/>
          </a:prstGeom>
          <a:ln w="28575">
            <a:solidFill>
              <a:srgbClr val="FFFF00"/>
            </a:solidFill>
            <a:tailEnd type="triangle"/>
          </a:ln>
        </p:spPr>
        <p:txBody>
          <a:bodyPr lIns="45719" rIns="45719"/>
          <a:lstStyle/>
          <a:p>
            <a:pPr defTabSz="457200">
              <a:defRPr sz="1200">
                <a:solidFill>
                  <a:srgbClr val="000000"/>
                </a:solidFill>
                <a:latin typeface="+mj-lt"/>
                <a:ea typeface="+mj-ea"/>
                <a:cs typeface="+mj-cs"/>
                <a:sym typeface="Helvetica"/>
              </a:defRPr>
            </a:pPr>
          </a:p>
        </p:txBody>
      </p:sp>
      <p:grpSp>
        <p:nvGrpSpPr>
          <p:cNvPr id="356" name="Group"/>
          <p:cNvGrpSpPr/>
          <p:nvPr/>
        </p:nvGrpSpPr>
        <p:grpSpPr>
          <a:xfrm>
            <a:off x="6510338" y="1031710"/>
            <a:ext cx="1984033" cy="1597191"/>
            <a:chOff x="0" y="0"/>
            <a:chExt cx="1984031" cy="1597189"/>
          </a:xfrm>
        </p:grpSpPr>
        <p:grpSp>
          <p:nvGrpSpPr>
            <p:cNvPr id="345" name="Group"/>
            <p:cNvGrpSpPr/>
            <p:nvPr/>
          </p:nvGrpSpPr>
          <p:grpSpPr>
            <a:xfrm>
              <a:off x="-1" y="0"/>
              <a:ext cx="1984033" cy="1140617"/>
              <a:chOff x="0" y="0"/>
              <a:chExt cx="1984031" cy="1140616"/>
            </a:xfrm>
          </p:grpSpPr>
          <p:sp>
            <p:nvSpPr>
              <p:cNvPr id="343" name="Shape"/>
              <p:cNvSpPr/>
              <p:nvPr/>
            </p:nvSpPr>
            <p:spPr>
              <a:xfrm>
                <a:off x="0" y="571330"/>
                <a:ext cx="528764" cy="229196"/>
              </a:xfrm>
              <a:custGeom>
                <a:avLst/>
                <a:gdLst/>
                <a:ahLst/>
                <a:cxnLst>
                  <a:cxn ang="0">
                    <a:pos x="wd2" y="hd2"/>
                  </a:cxn>
                  <a:cxn ang="5400000">
                    <a:pos x="wd2" y="hd2"/>
                  </a:cxn>
                  <a:cxn ang="10800000">
                    <a:pos x="wd2" y="hd2"/>
                  </a:cxn>
                  <a:cxn ang="16200000">
                    <a:pos x="wd2" y="hd2"/>
                  </a:cxn>
                </a:cxnLst>
                <a:rect l="0" t="0" r="r" b="b"/>
                <a:pathLst>
                  <a:path w="19406" h="20852" fill="norm" stroke="1" extrusionOk="0">
                    <a:moveTo>
                      <a:pt x="14672" y="5"/>
                    </a:moveTo>
                    <a:cubicBezTo>
                      <a:pt x="7743" y="384"/>
                      <a:pt x="0" y="4552"/>
                      <a:pt x="0" y="10994"/>
                    </a:cubicBezTo>
                    <a:cubicBezTo>
                      <a:pt x="0" y="17437"/>
                      <a:pt x="8694" y="20468"/>
                      <a:pt x="14536" y="20847"/>
                    </a:cubicBezTo>
                    <a:cubicBezTo>
                      <a:pt x="20377" y="21226"/>
                      <a:pt x="21600" y="-374"/>
                      <a:pt x="14672" y="5"/>
                    </a:cubicBezTo>
                    <a:close/>
                  </a:path>
                </a:pathLst>
              </a:custGeom>
              <a:gradFill flip="none" rotWithShape="1">
                <a:gsLst>
                  <a:gs pos="0">
                    <a:srgbClr val="CC0099"/>
                  </a:gs>
                  <a:gs pos="100000">
                    <a:srgbClr val="5E0047"/>
                  </a:gs>
                </a:gsLst>
                <a:lin ang="0" scaled="0"/>
              </a:gradFill>
              <a:ln w="12700" cap="flat">
                <a:solidFill>
                  <a:srgbClr val="000000"/>
                </a:solidFill>
                <a:prstDash val="solid"/>
                <a:round/>
              </a:ln>
              <a:effectLst/>
            </p:spPr>
            <p:txBody>
              <a:bodyPr wrap="square" lIns="45719" tIns="45719" rIns="45719" bIns="45719" numCol="1" anchor="ctr">
                <a:noAutofit/>
              </a:bodyPr>
              <a:lstStyle/>
              <a:p>
                <a:pPr>
                  <a:defRPr>
                    <a:solidFill>
                      <a:srgbClr val="000000"/>
                    </a:solidFill>
                  </a:defRPr>
                </a:pPr>
              </a:p>
            </p:txBody>
          </p:sp>
          <p:sp>
            <p:nvSpPr>
              <p:cNvPr id="344" name="Line"/>
              <p:cNvSpPr/>
              <p:nvPr/>
            </p:nvSpPr>
            <p:spPr>
              <a:xfrm>
                <a:off x="355792" y="0"/>
                <a:ext cx="1628240" cy="1140617"/>
              </a:xfrm>
              <a:custGeom>
                <a:avLst/>
                <a:gdLst/>
                <a:ahLst/>
                <a:cxnLst>
                  <a:cxn ang="0">
                    <a:pos x="wd2" y="hd2"/>
                  </a:cxn>
                  <a:cxn ang="5400000">
                    <a:pos x="wd2" y="hd2"/>
                  </a:cxn>
                  <a:cxn ang="10800000">
                    <a:pos x="wd2" y="hd2"/>
                  </a:cxn>
                  <a:cxn ang="16200000">
                    <a:pos x="wd2" y="hd2"/>
                  </a:cxn>
                </a:cxnLst>
                <a:rect l="0" t="0" r="r" b="b"/>
                <a:pathLst>
                  <a:path w="19933" h="19695" fill="norm" stroke="1" extrusionOk="0">
                    <a:moveTo>
                      <a:pt x="9828" y="8571"/>
                    </a:moveTo>
                    <a:cubicBezTo>
                      <a:pt x="11414" y="10801"/>
                      <a:pt x="13498" y="10297"/>
                      <a:pt x="14994" y="10657"/>
                    </a:cubicBezTo>
                    <a:cubicBezTo>
                      <a:pt x="16942" y="10873"/>
                      <a:pt x="18030" y="10489"/>
                      <a:pt x="18846" y="10729"/>
                    </a:cubicBezTo>
                    <a:cubicBezTo>
                      <a:pt x="20054" y="10968"/>
                      <a:pt x="19978" y="11688"/>
                      <a:pt x="19888" y="12095"/>
                    </a:cubicBezTo>
                    <a:cubicBezTo>
                      <a:pt x="19873" y="12455"/>
                      <a:pt x="19253" y="13102"/>
                      <a:pt x="18302" y="13246"/>
                    </a:cubicBezTo>
                    <a:cubicBezTo>
                      <a:pt x="17350" y="13390"/>
                      <a:pt x="14057" y="12958"/>
                      <a:pt x="12547" y="13821"/>
                    </a:cubicBezTo>
                    <a:cubicBezTo>
                      <a:pt x="11036" y="14684"/>
                      <a:pt x="10825" y="17058"/>
                      <a:pt x="9194" y="18424"/>
                    </a:cubicBezTo>
                    <a:cubicBezTo>
                      <a:pt x="7562" y="19791"/>
                      <a:pt x="2804" y="21301"/>
                      <a:pt x="629" y="15691"/>
                    </a:cubicBezTo>
                    <a:cubicBezTo>
                      <a:pt x="-1546" y="10081"/>
                      <a:pt x="2306" y="5622"/>
                      <a:pt x="6293" y="4400"/>
                    </a:cubicBezTo>
                    <a:cubicBezTo>
                      <a:pt x="10281" y="3177"/>
                      <a:pt x="10689" y="468"/>
                      <a:pt x="11777" y="85"/>
                    </a:cubicBezTo>
                    <a:cubicBezTo>
                      <a:pt x="12864" y="-299"/>
                      <a:pt x="13498" y="660"/>
                      <a:pt x="12819" y="2098"/>
                    </a:cubicBezTo>
                    <a:cubicBezTo>
                      <a:pt x="12139" y="3537"/>
                      <a:pt x="11550" y="7564"/>
                      <a:pt x="11822" y="10081"/>
                    </a:cubicBezTo>
                  </a:path>
                </a:pathLst>
              </a:custGeom>
              <a:gradFill flip="none" rotWithShape="1">
                <a:gsLst>
                  <a:gs pos="0">
                    <a:srgbClr val="CC0099"/>
                  </a:gs>
                  <a:gs pos="100000">
                    <a:srgbClr val="5E0047"/>
                  </a:gs>
                </a:gsLst>
                <a:lin ang="0" scaled="0"/>
              </a:gradFill>
              <a:ln w="12700" cap="flat">
                <a:solidFill>
                  <a:srgbClr val="000000"/>
                </a:solidFill>
                <a:prstDash val="solid"/>
                <a:round/>
              </a:ln>
              <a:effectLst/>
            </p:spPr>
            <p:txBody>
              <a:bodyPr wrap="square" lIns="45719" tIns="45719" rIns="45719" bIns="45719" numCol="1" anchor="ctr">
                <a:noAutofit/>
              </a:bodyPr>
              <a:lstStyle/>
              <a:p>
                <a:pPr>
                  <a:defRPr>
                    <a:solidFill>
                      <a:srgbClr val="000000"/>
                    </a:solidFill>
                  </a:defRPr>
                </a:pPr>
              </a:p>
            </p:txBody>
          </p:sp>
        </p:grpSp>
        <p:grpSp>
          <p:nvGrpSpPr>
            <p:cNvPr id="355" name="Group"/>
            <p:cNvGrpSpPr/>
            <p:nvPr/>
          </p:nvGrpSpPr>
          <p:grpSpPr>
            <a:xfrm>
              <a:off x="1347786" y="738352"/>
              <a:ext cx="492125" cy="858838"/>
              <a:chOff x="0" y="0"/>
              <a:chExt cx="492124" cy="858836"/>
            </a:xfrm>
          </p:grpSpPr>
          <p:grpSp>
            <p:nvGrpSpPr>
              <p:cNvPr id="350" name="Group"/>
              <p:cNvGrpSpPr/>
              <p:nvPr/>
            </p:nvGrpSpPr>
            <p:grpSpPr>
              <a:xfrm>
                <a:off x="0" y="0"/>
                <a:ext cx="492125" cy="375221"/>
                <a:chOff x="0" y="0"/>
                <a:chExt cx="492124" cy="375220"/>
              </a:xfrm>
            </p:grpSpPr>
            <p:sp>
              <p:nvSpPr>
                <p:cNvPr id="346" name="Oval"/>
                <p:cNvSpPr/>
                <p:nvPr/>
              </p:nvSpPr>
              <p:spPr>
                <a:xfrm>
                  <a:off x="-1" y="225132"/>
                  <a:ext cx="133207" cy="150089"/>
                </a:xfrm>
                <a:prstGeom prst="ellipse">
                  <a:avLst/>
                </a:prstGeom>
                <a:solidFill>
                  <a:srgbClr val="00FFFF"/>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347" name="Oval"/>
                <p:cNvSpPr/>
                <p:nvPr/>
              </p:nvSpPr>
              <p:spPr>
                <a:xfrm>
                  <a:off x="358918" y="225132"/>
                  <a:ext cx="133207" cy="150089"/>
                </a:xfrm>
                <a:prstGeom prst="ellipse">
                  <a:avLst/>
                </a:prstGeom>
                <a:solidFill>
                  <a:srgbClr val="00FFFF"/>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348" name="Line"/>
                <p:cNvSpPr/>
                <p:nvPr/>
              </p:nvSpPr>
              <p:spPr>
                <a:xfrm>
                  <a:off x="129506" y="0"/>
                  <a:ext cx="96206" cy="354375"/>
                </a:xfrm>
                <a:custGeom>
                  <a:avLst/>
                  <a:gdLst/>
                  <a:ahLst/>
                  <a:cxnLst>
                    <a:cxn ang="0">
                      <a:pos x="wd2" y="hd2"/>
                    </a:cxn>
                    <a:cxn ang="5400000">
                      <a:pos x="wd2" y="hd2"/>
                    </a:cxn>
                    <a:cxn ang="10800000">
                      <a:pos x="wd2" y="hd2"/>
                    </a:cxn>
                    <a:cxn ang="16200000">
                      <a:pos x="wd2" y="hd2"/>
                    </a:cxn>
                  </a:cxnLst>
                  <a:rect l="0" t="0" r="r" b="b"/>
                  <a:pathLst>
                    <a:path w="20057" h="21600" fill="norm" stroke="1" extrusionOk="0">
                      <a:moveTo>
                        <a:pt x="0" y="21600"/>
                      </a:moveTo>
                      <a:cubicBezTo>
                        <a:pt x="1800" y="19821"/>
                        <a:pt x="0" y="12198"/>
                        <a:pt x="10800" y="10673"/>
                      </a:cubicBezTo>
                      <a:cubicBezTo>
                        <a:pt x="21600" y="9148"/>
                        <a:pt x="18257" y="2202"/>
                        <a:pt x="20057" y="0"/>
                      </a:cubicBezTo>
                    </a:path>
                  </a:pathLst>
                </a:custGeom>
                <a:noFill/>
                <a:ln w="38100" cap="flat">
                  <a:solidFill>
                    <a:srgbClr val="00FFFF"/>
                  </a:solidFill>
                  <a:prstDash val="solid"/>
                  <a:round/>
                </a:ln>
                <a:effectLst/>
              </p:spPr>
              <p:txBody>
                <a:bodyPr wrap="square" lIns="45719" tIns="45719" rIns="45719" bIns="45719" numCol="1" anchor="ctr">
                  <a:noAutofit/>
                </a:bodyPr>
                <a:lstStyle/>
                <a:p>
                  <a:pPr>
                    <a:defRPr>
                      <a:solidFill>
                        <a:srgbClr val="000000"/>
                      </a:solidFill>
                    </a:defRPr>
                  </a:pPr>
                </a:p>
              </p:txBody>
            </p:sp>
            <p:sp>
              <p:nvSpPr>
                <p:cNvPr id="349" name="Line"/>
                <p:cNvSpPr/>
                <p:nvPr/>
              </p:nvSpPr>
              <p:spPr>
                <a:xfrm flipH="1">
                  <a:off x="273813" y="0"/>
                  <a:ext cx="96206" cy="354375"/>
                </a:xfrm>
                <a:custGeom>
                  <a:avLst/>
                  <a:gdLst/>
                  <a:ahLst/>
                  <a:cxnLst>
                    <a:cxn ang="0">
                      <a:pos x="wd2" y="hd2"/>
                    </a:cxn>
                    <a:cxn ang="5400000">
                      <a:pos x="wd2" y="hd2"/>
                    </a:cxn>
                    <a:cxn ang="10800000">
                      <a:pos x="wd2" y="hd2"/>
                    </a:cxn>
                    <a:cxn ang="16200000">
                      <a:pos x="wd2" y="hd2"/>
                    </a:cxn>
                  </a:cxnLst>
                  <a:rect l="0" t="0" r="r" b="b"/>
                  <a:pathLst>
                    <a:path w="20057" h="21600" fill="norm" stroke="1" extrusionOk="0">
                      <a:moveTo>
                        <a:pt x="0" y="21600"/>
                      </a:moveTo>
                      <a:cubicBezTo>
                        <a:pt x="1800" y="19821"/>
                        <a:pt x="0" y="12198"/>
                        <a:pt x="10800" y="10673"/>
                      </a:cubicBezTo>
                      <a:cubicBezTo>
                        <a:pt x="21600" y="9148"/>
                        <a:pt x="18257" y="2202"/>
                        <a:pt x="20057" y="0"/>
                      </a:cubicBezTo>
                    </a:path>
                  </a:pathLst>
                </a:custGeom>
                <a:noFill/>
                <a:ln w="38100" cap="flat">
                  <a:solidFill>
                    <a:srgbClr val="00FFFF"/>
                  </a:solidFill>
                  <a:prstDash val="solid"/>
                  <a:round/>
                </a:ln>
                <a:effectLst/>
              </p:spPr>
              <p:txBody>
                <a:bodyPr wrap="square" lIns="45719" tIns="45719" rIns="45719" bIns="45719" numCol="1" anchor="ctr">
                  <a:noAutofit/>
                </a:bodyPr>
                <a:lstStyle/>
                <a:p>
                  <a:pPr>
                    <a:defRPr>
                      <a:solidFill>
                        <a:srgbClr val="000000"/>
                      </a:solidFill>
                    </a:defRPr>
                  </a:pPr>
                </a:p>
              </p:txBody>
            </p:sp>
          </p:grpSp>
          <p:sp>
            <p:nvSpPr>
              <p:cNvPr id="351" name="Oval"/>
              <p:cNvSpPr/>
              <p:nvPr/>
            </p:nvSpPr>
            <p:spPr>
              <a:xfrm>
                <a:off x="185009" y="262654"/>
                <a:ext cx="133207" cy="150089"/>
              </a:xfrm>
              <a:prstGeom prst="ellipse">
                <a:avLst/>
              </a:prstGeom>
              <a:solidFill>
                <a:srgbClr val="FFCCFF"/>
              </a:solidFill>
              <a:ln w="12700" cap="flat">
                <a:solidFill>
                  <a:srgbClr val="FFCCFF"/>
                </a:solidFill>
                <a:prstDash val="solid"/>
                <a:round/>
              </a:ln>
              <a:effectLst/>
            </p:spPr>
            <p:txBody>
              <a:bodyPr wrap="square" lIns="45719" tIns="45719" rIns="45719" bIns="45719" numCol="1" anchor="ctr">
                <a:noAutofit/>
              </a:bodyPr>
              <a:lstStyle/>
              <a:p>
                <a:pPr>
                  <a:defRPr>
                    <a:solidFill>
                      <a:srgbClr val="000000"/>
                    </a:solidFill>
                  </a:defRPr>
                </a:pPr>
              </a:p>
            </p:txBody>
          </p:sp>
          <p:sp>
            <p:nvSpPr>
              <p:cNvPr id="352" name="Oval"/>
              <p:cNvSpPr/>
              <p:nvPr/>
            </p:nvSpPr>
            <p:spPr>
              <a:xfrm>
                <a:off x="185009" y="487786"/>
                <a:ext cx="133207" cy="150089"/>
              </a:xfrm>
              <a:prstGeom prst="ellipse">
                <a:avLst/>
              </a:prstGeom>
              <a:solidFill>
                <a:srgbClr val="FFCCFF"/>
              </a:solidFill>
              <a:ln w="12700" cap="flat">
                <a:solidFill>
                  <a:srgbClr val="FFCCFF"/>
                </a:solidFill>
                <a:prstDash val="solid"/>
                <a:round/>
              </a:ln>
              <a:effectLst/>
            </p:spPr>
            <p:txBody>
              <a:bodyPr wrap="square" lIns="45719" tIns="45719" rIns="45719" bIns="45719" numCol="1" anchor="ctr">
                <a:noAutofit/>
              </a:bodyPr>
              <a:lstStyle/>
              <a:p>
                <a:pPr>
                  <a:defRPr>
                    <a:solidFill>
                      <a:srgbClr val="000000"/>
                    </a:solidFill>
                  </a:defRPr>
                </a:pPr>
              </a:p>
            </p:txBody>
          </p:sp>
          <p:sp>
            <p:nvSpPr>
              <p:cNvPr id="353" name="Oval"/>
              <p:cNvSpPr/>
              <p:nvPr/>
            </p:nvSpPr>
            <p:spPr>
              <a:xfrm>
                <a:off x="185009" y="708748"/>
                <a:ext cx="133207" cy="150089"/>
              </a:xfrm>
              <a:prstGeom prst="ellipse">
                <a:avLst/>
              </a:prstGeom>
              <a:solidFill>
                <a:srgbClr val="FFCCFF"/>
              </a:solidFill>
              <a:ln w="12700" cap="flat">
                <a:solidFill>
                  <a:srgbClr val="FFCCFF"/>
                </a:solidFill>
                <a:prstDash val="solid"/>
                <a:round/>
              </a:ln>
              <a:effectLst/>
            </p:spPr>
            <p:txBody>
              <a:bodyPr wrap="square" lIns="45719" tIns="45719" rIns="45719" bIns="45719" numCol="1" anchor="ctr">
                <a:noAutofit/>
              </a:bodyPr>
              <a:lstStyle/>
              <a:p>
                <a:pPr>
                  <a:defRPr>
                    <a:solidFill>
                      <a:srgbClr val="000000"/>
                    </a:solidFill>
                  </a:defRPr>
                </a:pPr>
              </a:p>
            </p:txBody>
          </p:sp>
          <p:sp>
            <p:nvSpPr>
              <p:cNvPr id="354" name="Line"/>
              <p:cNvSpPr/>
              <p:nvPr/>
            </p:nvSpPr>
            <p:spPr>
              <a:xfrm flipV="1">
                <a:off x="251612" y="362713"/>
                <a:ext cx="1" cy="421081"/>
              </a:xfrm>
              <a:prstGeom prst="line">
                <a:avLst/>
              </a:prstGeom>
              <a:noFill/>
              <a:ln w="38100" cap="flat">
                <a:solidFill>
                  <a:srgbClr val="FFCCFF"/>
                </a:solidFill>
                <a:prstDash val="solid"/>
                <a:round/>
              </a:ln>
              <a:effectLst/>
            </p:spPr>
            <p:txBody>
              <a:bodyPr wrap="square" lIns="45719" tIns="45719" rIns="45719" bIns="45719" numCol="1" anchor="t">
                <a:noAutofit/>
              </a:bodyPr>
              <a:lstStyle/>
              <a:p>
                <a:pPr defTabSz="457200">
                  <a:defRPr sz="1200">
                    <a:solidFill>
                      <a:srgbClr val="000000"/>
                    </a:solidFill>
                    <a:latin typeface="+mj-lt"/>
                    <a:ea typeface="+mj-ea"/>
                    <a:cs typeface="+mj-cs"/>
                    <a:sym typeface="Helvetica"/>
                  </a:defRPr>
                </a:pPr>
              </a:p>
            </p:txBody>
          </p:sp>
        </p:grpSp>
      </p:grpSp>
      <p:sp>
        <p:nvSpPr>
          <p:cNvPr id="357" name="Line"/>
          <p:cNvSpPr/>
          <p:nvPr/>
        </p:nvSpPr>
        <p:spPr>
          <a:xfrm flipH="1">
            <a:off x="1895485" y="2109620"/>
            <a:ext cx="193032" cy="404621"/>
          </a:xfrm>
          <a:prstGeom prst="line">
            <a:avLst/>
          </a:prstGeom>
          <a:ln w="57150">
            <a:solidFill>
              <a:srgbClr val="00FFFF"/>
            </a:solidFill>
          </a:ln>
        </p:spPr>
        <p:txBody>
          <a:bodyPr lIns="45719" rIns="45719"/>
          <a:lstStyle/>
          <a:p>
            <a:pPr defTabSz="457200">
              <a:defRPr sz="1200">
                <a:solidFill>
                  <a:srgbClr val="000000"/>
                </a:solidFill>
                <a:latin typeface="+mj-lt"/>
                <a:ea typeface="+mj-ea"/>
                <a:cs typeface="+mj-cs"/>
                <a:sym typeface="Helvetica"/>
              </a:defRPr>
            </a:pPr>
          </a:p>
        </p:txBody>
      </p:sp>
      <p:sp>
        <p:nvSpPr>
          <p:cNvPr id="358" name="Line"/>
          <p:cNvSpPr/>
          <p:nvPr/>
        </p:nvSpPr>
        <p:spPr>
          <a:xfrm flipH="1">
            <a:off x="2057820" y="2155950"/>
            <a:ext cx="107684" cy="225718"/>
          </a:xfrm>
          <a:prstGeom prst="line">
            <a:avLst/>
          </a:prstGeom>
          <a:ln w="57150">
            <a:solidFill>
              <a:srgbClr val="00FFFF"/>
            </a:solidFill>
          </a:ln>
        </p:spPr>
        <p:txBody>
          <a:bodyPr lIns="45719" rIns="45719"/>
          <a:lstStyle/>
          <a:p>
            <a:pPr defTabSz="457200">
              <a:defRPr sz="1200">
                <a:solidFill>
                  <a:srgbClr val="000000"/>
                </a:solidFill>
                <a:latin typeface="+mj-lt"/>
                <a:ea typeface="+mj-ea"/>
                <a:cs typeface="+mj-cs"/>
                <a:sym typeface="Helvetica"/>
              </a:defRPr>
            </a:pPr>
          </a:p>
        </p:txBody>
      </p:sp>
      <p:sp>
        <p:nvSpPr>
          <p:cNvPr id="359" name="Line"/>
          <p:cNvSpPr/>
          <p:nvPr/>
        </p:nvSpPr>
        <p:spPr>
          <a:xfrm flipH="1">
            <a:off x="1905038" y="2072452"/>
            <a:ext cx="107684" cy="225719"/>
          </a:xfrm>
          <a:prstGeom prst="line">
            <a:avLst/>
          </a:prstGeom>
          <a:ln w="57150">
            <a:solidFill>
              <a:srgbClr val="00FFFF"/>
            </a:solidFill>
          </a:ln>
        </p:spPr>
        <p:txBody>
          <a:bodyPr lIns="45719" rIns="45719"/>
          <a:lstStyle/>
          <a:p>
            <a:pPr defTabSz="457200">
              <a:defRPr sz="1200">
                <a:solidFill>
                  <a:srgbClr val="000000"/>
                </a:solidFill>
                <a:latin typeface="+mj-lt"/>
                <a:ea typeface="+mj-ea"/>
                <a:cs typeface="+mj-cs"/>
                <a:sym typeface="Helvetica"/>
              </a:defRPr>
            </a:pPr>
          </a:p>
        </p:txBody>
      </p:sp>
      <p:sp>
        <p:nvSpPr>
          <p:cNvPr id="360" name="Line"/>
          <p:cNvSpPr/>
          <p:nvPr/>
        </p:nvSpPr>
        <p:spPr>
          <a:xfrm>
            <a:off x="3157008" y="1901824"/>
            <a:ext cx="237067" cy="266331"/>
          </a:xfrm>
          <a:prstGeom prst="line">
            <a:avLst/>
          </a:prstGeom>
          <a:ln w="57150">
            <a:solidFill>
              <a:srgbClr val="00FFFF"/>
            </a:solidFill>
          </a:ln>
        </p:spPr>
        <p:txBody>
          <a:bodyPr lIns="45719" rIns="45719"/>
          <a:lstStyle/>
          <a:p>
            <a:pPr defTabSz="457200">
              <a:defRPr sz="1200">
                <a:solidFill>
                  <a:srgbClr val="000000"/>
                </a:solidFill>
                <a:latin typeface="+mj-lt"/>
                <a:ea typeface="+mj-ea"/>
                <a:cs typeface="+mj-cs"/>
                <a:sym typeface="Helvetica"/>
              </a:defRPr>
            </a:pPr>
          </a:p>
        </p:txBody>
      </p:sp>
      <p:sp>
        <p:nvSpPr>
          <p:cNvPr id="361" name="Line"/>
          <p:cNvSpPr/>
          <p:nvPr/>
        </p:nvSpPr>
        <p:spPr>
          <a:xfrm>
            <a:off x="3049588" y="2051635"/>
            <a:ext cx="166688" cy="187264"/>
          </a:xfrm>
          <a:prstGeom prst="line">
            <a:avLst/>
          </a:prstGeom>
          <a:ln w="57150">
            <a:solidFill>
              <a:srgbClr val="00FFFF"/>
            </a:solidFill>
          </a:ln>
        </p:spPr>
        <p:txBody>
          <a:bodyPr lIns="45719" rIns="45719"/>
          <a:lstStyle/>
          <a:p>
            <a:pPr defTabSz="457200">
              <a:defRPr sz="1200">
                <a:solidFill>
                  <a:srgbClr val="000000"/>
                </a:solidFill>
                <a:latin typeface="+mj-lt"/>
                <a:ea typeface="+mj-ea"/>
                <a:cs typeface="+mj-cs"/>
                <a:sym typeface="Helvetica"/>
              </a:defRPr>
            </a:pPr>
          </a:p>
        </p:txBody>
      </p:sp>
      <p:sp>
        <p:nvSpPr>
          <p:cNvPr id="362" name="Oval"/>
          <p:cNvSpPr/>
          <p:nvPr/>
        </p:nvSpPr>
        <p:spPr>
          <a:xfrm>
            <a:off x="3194050" y="2180639"/>
            <a:ext cx="133351" cy="149811"/>
          </a:xfrm>
          <a:prstGeom prst="ellipse">
            <a:avLst/>
          </a:prstGeom>
          <a:solidFill>
            <a:srgbClr val="00FFFF"/>
          </a:solidFill>
          <a:ln w="12700">
            <a:miter lim="400000"/>
          </a:ln>
        </p:spPr>
        <p:txBody>
          <a:bodyPr lIns="45719" rIns="45719" anchor="ctr"/>
          <a:lstStyle/>
          <a:p>
            <a:pPr>
              <a:defRPr>
                <a:solidFill>
                  <a:srgbClr val="000000"/>
                </a:solidFill>
              </a:defRPr>
            </a:pPr>
          </a:p>
        </p:txBody>
      </p:sp>
      <p:sp>
        <p:nvSpPr>
          <p:cNvPr id="363" name="Oval"/>
          <p:cNvSpPr/>
          <p:nvPr/>
        </p:nvSpPr>
        <p:spPr>
          <a:xfrm>
            <a:off x="3316288" y="2118218"/>
            <a:ext cx="133351" cy="149811"/>
          </a:xfrm>
          <a:prstGeom prst="ellipse">
            <a:avLst/>
          </a:prstGeom>
          <a:solidFill>
            <a:srgbClr val="00FFFF"/>
          </a:solidFill>
          <a:ln w="12700">
            <a:miter lim="400000"/>
          </a:ln>
        </p:spPr>
        <p:txBody>
          <a:bodyPr lIns="45719" rIns="45719" anchor="ctr"/>
          <a:lstStyle/>
          <a:p>
            <a:pPr>
              <a:defRPr>
                <a:solidFill>
                  <a:srgbClr val="000000"/>
                </a:solidFill>
              </a:defRPr>
            </a:pPr>
          </a:p>
        </p:txBody>
      </p:sp>
      <p:sp>
        <p:nvSpPr>
          <p:cNvPr id="364" name="Oval"/>
          <p:cNvSpPr/>
          <p:nvPr/>
        </p:nvSpPr>
        <p:spPr>
          <a:xfrm>
            <a:off x="1763713" y="1209675"/>
            <a:ext cx="1560513" cy="1011238"/>
          </a:xfrm>
          <a:prstGeom prst="ellipse">
            <a:avLst/>
          </a:prstGeom>
          <a:gradFill>
            <a:gsLst>
              <a:gs pos="0">
                <a:srgbClr val="CC0099"/>
              </a:gs>
              <a:gs pos="100000">
                <a:srgbClr val="9B0074"/>
              </a:gs>
            </a:gsLst>
            <a:path path="circle">
              <a:fillToRect l="37721" t="-19636" r="62278" b="119636"/>
            </a:path>
          </a:gradFill>
          <a:ln w="12700">
            <a:miter lim="400000"/>
          </a:ln>
        </p:spPr>
        <p:txBody>
          <a:bodyPr lIns="45719" rIns="45719" anchor="ctr"/>
          <a:lstStyle/>
          <a:p>
            <a:pPr>
              <a:defRPr>
                <a:solidFill>
                  <a:srgbClr val="000000"/>
                </a:solidFill>
              </a:defRPr>
            </a:pPr>
          </a:p>
        </p:txBody>
      </p:sp>
      <p:grpSp>
        <p:nvGrpSpPr>
          <p:cNvPr id="367" name="Group"/>
          <p:cNvGrpSpPr/>
          <p:nvPr/>
        </p:nvGrpSpPr>
        <p:grpSpPr>
          <a:xfrm>
            <a:off x="2055072" y="1504950"/>
            <a:ext cx="596053" cy="454343"/>
            <a:chOff x="0" y="0"/>
            <a:chExt cx="596052" cy="454341"/>
          </a:xfrm>
        </p:grpSpPr>
        <p:sp>
          <p:nvSpPr>
            <p:cNvPr id="365" name="Shape"/>
            <p:cNvSpPr/>
            <p:nvPr/>
          </p:nvSpPr>
          <p:spPr>
            <a:xfrm>
              <a:off x="0" y="33630"/>
              <a:ext cx="527992" cy="4207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900"/>
                  </a:moveTo>
                  <a:lnTo>
                    <a:pt x="6089" y="8565"/>
                  </a:lnTo>
                  <a:lnTo>
                    <a:pt x="6776" y="10421"/>
                  </a:lnTo>
                  <a:lnTo>
                    <a:pt x="12018" y="4908"/>
                  </a:lnTo>
                  <a:lnTo>
                    <a:pt x="12856" y="6767"/>
                  </a:lnTo>
                  <a:lnTo>
                    <a:pt x="21600" y="0"/>
                  </a:lnTo>
                  <a:lnTo>
                    <a:pt x="14812" y="11647"/>
                  </a:lnTo>
                  <a:lnTo>
                    <a:pt x="13922" y="9380"/>
                  </a:lnTo>
                  <a:lnTo>
                    <a:pt x="9577" y="16614"/>
                  </a:lnTo>
                  <a:lnTo>
                    <a:pt x="8300" y="13961"/>
                  </a:lnTo>
                  <a:lnTo>
                    <a:pt x="3742" y="21600"/>
                  </a:lnTo>
                  <a:close/>
                </a:path>
              </a:pathLst>
            </a:custGeom>
            <a:gradFill flip="none" rotWithShape="1">
              <a:gsLst>
                <a:gs pos="0">
                  <a:schemeClr val="accent2"/>
                </a:gs>
                <a:gs pos="100000">
                  <a:srgbClr val="FFFF00"/>
                </a:gs>
              </a:gsLst>
              <a:lin ang="18900000" scaled="0"/>
            </a:gra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366" name="Line"/>
            <p:cNvSpPr/>
            <p:nvPr/>
          </p:nvSpPr>
          <p:spPr>
            <a:xfrm flipV="1">
              <a:off x="479954" y="-1"/>
              <a:ext cx="116099" cy="75043"/>
            </a:xfrm>
            <a:prstGeom prst="line">
              <a:avLst/>
            </a:prstGeom>
            <a:noFill/>
            <a:ln w="57150" cap="flat">
              <a:solidFill>
                <a:srgbClr val="FFFF00"/>
              </a:solidFill>
              <a:prstDash val="solid"/>
              <a:round/>
              <a:tailEnd type="triangle" w="med" len="med"/>
            </a:ln>
            <a:effectLst/>
          </p:spPr>
          <p:txBody>
            <a:bodyPr wrap="square" lIns="45719" tIns="45719" rIns="45719" bIns="45719" numCol="1" anchor="t">
              <a:noAutofit/>
            </a:bodyPr>
            <a:lstStyle/>
            <a:p>
              <a:pPr defTabSz="457200">
                <a:defRPr sz="1200">
                  <a:solidFill>
                    <a:srgbClr val="000000"/>
                  </a:solidFill>
                  <a:latin typeface="+mj-lt"/>
                  <a:ea typeface="+mj-ea"/>
                  <a:cs typeface="+mj-cs"/>
                  <a:sym typeface="Helvetica"/>
                </a:defRPr>
              </a:pPr>
            </a:p>
          </p:txBody>
        </p:sp>
      </p:grpSp>
      <p:sp>
        <p:nvSpPr>
          <p:cNvPr id="368" name="GP IIb-IIIa"/>
          <p:cNvSpPr/>
          <p:nvPr/>
        </p:nvSpPr>
        <p:spPr>
          <a:xfrm>
            <a:off x="3435544" y="2192157"/>
            <a:ext cx="1326764"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Tahoma"/>
                <a:ea typeface="Tahoma"/>
                <a:cs typeface="Tahoma"/>
                <a:sym typeface="Tahoma"/>
              </a:defRPr>
            </a:lvl1pPr>
          </a:lstStyle>
          <a:p>
            <a:pPr/>
            <a:r>
              <a:t>GP IIb-IIIa</a:t>
            </a:r>
          </a:p>
        </p:txBody>
      </p:sp>
      <p:sp>
        <p:nvSpPr>
          <p:cNvPr id="369" name="Fibrinogen"/>
          <p:cNvSpPr/>
          <p:nvPr/>
        </p:nvSpPr>
        <p:spPr>
          <a:xfrm>
            <a:off x="7593013" y="2657475"/>
            <a:ext cx="1279883"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Tahoma"/>
                <a:ea typeface="Tahoma"/>
                <a:cs typeface="Tahoma"/>
                <a:sym typeface="Tahoma"/>
              </a:defRPr>
            </a:lvl1pPr>
          </a:lstStyle>
          <a:p>
            <a:pPr/>
            <a:r>
              <a:t>Fibrinogen</a:t>
            </a:r>
          </a:p>
        </p:txBody>
      </p:sp>
      <p:sp>
        <p:nvSpPr>
          <p:cNvPr id="370" name="Fibrinogen"/>
          <p:cNvSpPr/>
          <p:nvPr/>
        </p:nvSpPr>
        <p:spPr>
          <a:xfrm>
            <a:off x="4568646" y="1787371"/>
            <a:ext cx="1279883"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Tahoma"/>
                <a:ea typeface="Tahoma"/>
                <a:cs typeface="Tahoma"/>
                <a:sym typeface="Tahoma"/>
              </a:defRPr>
            </a:lvl1pPr>
          </a:lstStyle>
          <a:p>
            <a:pPr/>
            <a:r>
              <a:t>Fibrinogen</a:t>
            </a:r>
          </a:p>
        </p:txBody>
      </p:sp>
      <p:sp>
        <p:nvSpPr>
          <p:cNvPr id="371" name="vWf"/>
          <p:cNvSpPr/>
          <p:nvPr/>
        </p:nvSpPr>
        <p:spPr>
          <a:xfrm>
            <a:off x="962025" y="2676525"/>
            <a:ext cx="540579"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Tahoma"/>
                <a:ea typeface="Tahoma"/>
                <a:cs typeface="Tahoma"/>
                <a:sym typeface="Tahoma"/>
              </a:defRPr>
            </a:lvl1pPr>
          </a:lstStyle>
          <a:p>
            <a:pPr/>
            <a:r>
              <a:t>vWf</a:t>
            </a:r>
          </a:p>
        </p:txBody>
      </p:sp>
      <p:sp>
        <p:nvSpPr>
          <p:cNvPr id="372" name="ADP"/>
          <p:cNvSpPr/>
          <p:nvPr/>
        </p:nvSpPr>
        <p:spPr>
          <a:xfrm>
            <a:off x="971550" y="993775"/>
            <a:ext cx="568732"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Tahoma"/>
                <a:ea typeface="Tahoma"/>
                <a:cs typeface="Tahoma"/>
                <a:sym typeface="Tahoma"/>
              </a:defRPr>
            </a:lvl1pPr>
          </a:lstStyle>
          <a:p>
            <a:pPr/>
            <a:r>
              <a:t>ADP</a:t>
            </a:r>
          </a:p>
        </p:txBody>
      </p:sp>
      <p:sp>
        <p:nvSpPr>
          <p:cNvPr id="373" name="Thrombin"/>
          <p:cNvSpPr/>
          <p:nvPr/>
        </p:nvSpPr>
        <p:spPr>
          <a:xfrm>
            <a:off x="317500" y="1581150"/>
            <a:ext cx="1175703"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Tahoma"/>
                <a:ea typeface="Tahoma"/>
                <a:cs typeface="Tahoma"/>
                <a:sym typeface="Tahoma"/>
              </a:defRPr>
            </a:lvl1pPr>
          </a:lstStyle>
          <a:p>
            <a:pPr/>
            <a:r>
              <a:t>Thrombin</a:t>
            </a:r>
          </a:p>
        </p:txBody>
      </p:sp>
      <p:sp>
        <p:nvSpPr>
          <p:cNvPr id="374" name="GP Ib-V-IX"/>
          <p:cNvSpPr/>
          <p:nvPr/>
        </p:nvSpPr>
        <p:spPr>
          <a:xfrm>
            <a:off x="1871663" y="2411413"/>
            <a:ext cx="1291293" cy="39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Tahoma"/>
                <a:ea typeface="Tahoma"/>
                <a:cs typeface="Tahoma"/>
                <a:sym typeface="Tahoma"/>
              </a:defRPr>
            </a:lvl1pPr>
          </a:lstStyle>
          <a:p>
            <a:pPr/>
            <a:r>
              <a:t>GP Ib-V-IX</a:t>
            </a:r>
          </a:p>
        </p:txBody>
      </p:sp>
      <p:sp>
        <p:nvSpPr>
          <p:cNvPr id="375" name="GPIIb-IIIa…"/>
          <p:cNvSpPr/>
          <p:nvPr/>
        </p:nvSpPr>
        <p:spPr>
          <a:xfrm>
            <a:off x="7527925" y="3592512"/>
            <a:ext cx="1326764"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a:latin typeface="Tahoma"/>
                <a:ea typeface="Tahoma"/>
                <a:cs typeface="Tahoma"/>
                <a:sym typeface="Tahoma"/>
              </a:defRPr>
            </a:pPr>
            <a:r>
              <a:t>GPIIb-IIIa</a:t>
            </a:r>
          </a:p>
          <a:p>
            <a:pPr>
              <a:defRPr>
                <a:latin typeface="Tahoma"/>
                <a:ea typeface="Tahoma"/>
                <a:cs typeface="Tahoma"/>
                <a:sym typeface="Tahoma"/>
              </a:defRPr>
            </a:pPr>
            <a:r>
              <a:t>antagonist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Platelet Activation involves “Outside-In” Signaling"/>
          <p:cNvSpPr txBox="1"/>
          <p:nvPr>
            <p:ph type="title"/>
          </p:nvPr>
        </p:nvSpPr>
        <p:spPr>
          <a:prstGeom prst="rect">
            <a:avLst/>
          </a:prstGeom>
        </p:spPr>
        <p:txBody>
          <a:bodyPr/>
          <a:lstStyle>
            <a:lvl1pPr>
              <a:defRPr sz="2600"/>
            </a:lvl1pPr>
          </a:lstStyle>
          <a:p>
            <a:pPr/>
            <a:r>
              <a:t>Platelet Activation involves “Outside-In” Signaling</a:t>
            </a:r>
          </a:p>
        </p:txBody>
      </p:sp>
      <p:sp>
        <p:nvSpPr>
          <p:cNvPr id="38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1" name="Activation of tyrosine kinases (Src and Syk) promote platelet activation, spreading and aggregation."/>
          <p:cNvSpPr txBox="1"/>
          <p:nvPr/>
        </p:nvSpPr>
        <p:spPr>
          <a:xfrm>
            <a:off x="1173938" y="5929072"/>
            <a:ext cx="6538949" cy="6673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stStyle>
          <a:p>
            <a:pPr/>
            <a:r>
              <a:t>Activation of tyrosine kinases (Src and Syk) promote platelet activation, spreading and aggregation.</a:t>
            </a:r>
          </a:p>
        </p:txBody>
      </p:sp>
      <p:pic>
        <p:nvPicPr>
          <p:cNvPr id="382" name="F5.large.jpg" descr="F5.large.jpg"/>
          <p:cNvPicPr>
            <a:picLocks noChangeAspect="1"/>
          </p:cNvPicPr>
          <p:nvPr/>
        </p:nvPicPr>
        <p:blipFill>
          <a:blip r:embed="rId3">
            <a:extLst/>
          </a:blip>
          <a:stretch>
            <a:fillRect/>
          </a:stretch>
        </p:blipFill>
        <p:spPr>
          <a:xfrm>
            <a:off x="460874" y="606484"/>
            <a:ext cx="8222252" cy="533875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Reading in Textbooks"/>
          <p:cNvSpPr txBox="1"/>
          <p:nvPr>
            <p:ph type="title"/>
          </p:nvPr>
        </p:nvSpPr>
        <p:spPr>
          <a:prstGeom prst="rect">
            <a:avLst/>
          </a:prstGeom>
        </p:spPr>
        <p:txBody>
          <a:bodyPr/>
          <a:lstStyle>
            <a:lvl1pPr>
              <a:defRPr sz="3800"/>
            </a:lvl1pPr>
          </a:lstStyle>
          <a:p>
            <a:pPr/>
            <a:r>
              <a:t>Reading in Textbooks</a:t>
            </a:r>
          </a:p>
        </p:txBody>
      </p:sp>
      <p:sp>
        <p:nvSpPr>
          <p:cNvPr id="74" name="Alberts et al., Molecular Biology of the Cell, 6th ed., 2014, Garland.…"/>
          <p:cNvSpPr txBox="1"/>
          <p:nvPr>
            <p:ph type="body" idx="1"/>
          </p:nvPr>
        </p:nvSpPr>
        <p:spPr>
          <a:prstGeom prst="rect">
            <a:avLst/>
          </a:prstGeom>
        </p:spPr>
        <p:txBody>
          <a:bodyPr/>
          <a:lstStyle/>
          <a:p>
            <a:pPr marL="342899" indent="-342899">
              <a:defRPr sz="2000"/>
            </a:pPr>
            <a:r>
              <a:t>Alberts et al., Molecular Biology of the Cell, 6th ed., 2014, Garland. </a:t>
            </a:r>
          </a:p>
          <a:p>
            <a:pPr lvl="1" marL="723899" indent="-342899">
              <a:defRPr sz="2000"/>
            </a:pPr>
            <a:r>
              <a:t>Chap. 19 - Cell Junctions and the ECM.</a:t>
            </a:r>
          </a:p>
          <a:p>
            <a:pPr lvl="1" marL="723899" indent="-342899">
              <a:defRPr sz="2000"/>
            </a:pPr>
            <a:r>
              <a:t>Available as eBook, https://bit.ly/2AR19DR.</a:t>
            </a:r>
          </a:p>
          <a:p>
            <a:pPr marL="342899" indent="-342899">
              <a:spcBef>
                <a:spcPts val="2700"/>
              </a:spcBef>
              <a:defRPr sz="2000"/>
            </a:pPr>
            <a:r>
              <a:t>Lodish et al., Molecular Cell Biology, 8th ed., 2016, Macmillan.</a:t>
            </a:r>
          </a:p>
          <a:p>
            <a:pPr lvl="1" marL="723899" indent="-342899">
              <a:defRPr sz="2000"/>
            </a:pPr>
            <a:r>
              <a:t>Chap. 20 - Integrating Cells into Tissues.</a:t>
            </a:r>
          </a:p>
          <a:p>
            <a:pPr lvl="1" marL="723899" indent="-342899">
              <a:defRPr sz="2000"/>
            </a:pPr>
            <a:r>
              <a:t>Available as eBook and hard copy, https://bit.ly/2Qy9Hog.</a:t>
            </a:r>
          </a:p>
          <a:p>
            <a:pPr marL="342899" indent="-342899">
              <a:spcBef>
                <a:spcPts val="3300"/>
              </a:spcBef>
              <a:defRPr sz="2000"/>
            </a:pPr>
            <a:r>
              <a:t>Pollard et al., Cell Biology, 3rd ed., 2016, Elsevier.</a:t>
            </a:r>
          </a:p>
          <a:p>
            <a:pPr lvl="1" marL="723899" indent="-342899">
              <a:defRPr sz="2000"/>
            </a:pPr>
            <a:r>
              <a:t>Section VIII: Cellular Adhesion and the ECM. Chaps. 28-32.</a:t>
            </a:r>
          </a:p>
          <a:p>
            <a:pPr lvl="1" marL="723899" indent="-342899">
              <a:defRPr sz="2000"/>
            </a:pPr>
            <a:r>
              <a:t>Available as eBook and hard copy, https://amzn.to/2OwoAWC.</a:t>
            </a:r>
          </a:p>
        </p:txBody>
      </p:sp>
      <p:sp>
        <p:nvSpPr>
          <p:cNvPr id="7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Glanzmann’s Thrombasthenia"/>
          <p:cNvSpPr txBox="1"/>
          <p:nvPr>
            <p:ph type="title"/>
          </p:nvPr>
        </p:nvSpPr>
        <p:spPr>
          <a:prstGeom prst="rect">
            <a:avLst/>
          </a:prstGeom>
        </p:spPr>
        <p:txBody>
          <a:bodyPr/>
          <a:lstStyle/>
          <a:p>
            <a:pPr/>
            <a:r>
              <a:t>Glanzmann’s Thrombasthenia</a:t>
            </a:r>
          </a:p>
        </p:txBody>
      </p:sp>
      <p:sp>
        <p:nvSpPr>
          <p:cNvPr id="387" name="Platelets - low number in blood and fail to aggregate…"/>
          <p:cNvSpPr txBox="1"/>
          <p:nvPr>
            <p:ph type="body" idx="1"/>
          </p:nvPr>
        </p:nvSpPr>
        <p:spPr>
          <a:xfrm>
            <a:off x="457200" y="1473200"/>
            <a:ext cx="8178800" cy="4972051"/>
          </a:xfrm>
          <a:prstGeom prst="rect">
            <a:avLst/>
          </a:prstGeom>
        </p:spPr>
        <p:txBody>
          <a:bodyPr/>
          <a:lstStyle/>
          <a:p>
            <a:pPr marL="320842" indent="-320842">
              <a:defRPr sz="2400"/>
            </a:pPr>
            <a:r>
              <a:t>Platelets - low number in blood and fail to aggregate</a:t>
            </a:r>
          </a:p>
          <a:p>
            <a:pPr marL="320842" indent="-320842">
              <a:defRPr sz="2400"/>
            </a:pPr>
            <a:r>
              <a:t>Patients bleed excessively upon wounding, dental work, menstruation. Childbirth can be fatal.</a:t>
            </a:r>
          </a:p>
          <a:p>
            <a:pPr marL="320842" indent="-320842">
              <a:defRPr sz="2400"/>
            </a:pPr>
            <a:r>
              <a:t>“Classical” Glanzmann’s - mutations in either chain of the platelet fibrinogen receptor glycoprotein IIb/IIIa, or αIIbβ3.</a:t>
            </a:r>
          </a:p>
          <a:p>
            <a:pPr marL="320842" indent="-320842">
              <a:defRPr sz="2400"/>
            </a:pPr>
            <a:r>
              <a:t>Treatment: Platelet transfusions or bone marrow transplantation.</a:t>
            </a:r>
          </a:p>
          <a:p>
            <a:pPr lvl="1">
              <a:defRPr sz="2400"/>
            </a:pPr>
            <a:r>
              <a:t>Transfusion: Mismatched donor platelets can induce anti-platelet Abs, which exacerbate the problem.</a:t>
            </a:r>
          </a:p>
          <a:p>
            <a:pPr lvl="1">
              <a:defRPr sz="2400"/>
            </a:pPr>
            <a:r>
              <a:t>Bone marrow transplant: Possible graft vs. host disease.</a:t>
            </a:r>
          </a:p>
        </p:txBody>
      </p:sp>
      <p:sp>
        <p:nvSpPr>
          <p:cNvPr id="3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Function of αvβ3 - the “other” β3 integrin"/>
          <p:cNvSpPr txBox="1"/>
          <p:nvPr>
            <p:ph type="title"/>
          </p:nvPr>
        </p:nvSpPr>
        <p:spPr>
          <a:prstGeom prst="rect">
            <a:avLst/>
          </a:prstGeom>
        </p:spPr>
        <p:txBody>
          <a:bodyPr/>
          <a:lstStyle>
            <a:lvl1pPr>
              <a:defRPr sz="3000"/>
            </a:lvl1pPr>
          </a:lstStyle>
          <a:p>
            <a:pPr/>
            <a:r>
              <a:t>Function of αvβ3 - the “other” β3 integrin</a:t>
            </a:r>
          </a:p>
        </p:txBody>
      </p:sp>
      <p:sp>
        <p:nvSpPr>
          <p:cNvPr id="393" name="Osteoclasts- critical for adhesion to bone and bone resorption…"/>
          <p:cNvSpPr txBox="1"/>
          <p:nvPr>
            <p:ph type="body" idx="1"/>
          </p:nvPr>
        </p:nvSpPr>
        <p:spPr>
          <a:prstGeom prst="rect">
            <a:avLst/>
          </a:prstGeom>
        </p:spPr>
        <p:txBody>
          <a:bodyPr/>
          <a:lstStyle/>
          <a:p>
            <a:pPr marL="270710" indent="-270710">
              <a:defRPr sz="2300"/>
            </a:pPr>
            <a:r>
              <a:t>Osteoclasts- critical for adhesion to bone and bone resorption</a:t>
            </a:r>
          </a:p>
          <a:p>
            <a:pPr marL="270710" indent="-270710">
              <a:defRPr sz="2300"/>
            </a:pPr>
            <a:r>
              <a:t>Vascular endothelium- proliferation and survival of vascular endothelial cells during pathologic angiogenesis</a:t>
            </a:r>
          </a:p>
          <a:p>
            <a:pPr marL="270710" indent="-270710">
              <a:defRPr sz="2300"/>
            </a:pPr>
            <a:r>
              <a:t>Tumor cells - adhesion, survival, invasion</a:t>
            </a:r>
          </a:p>
          <a:p>
            <a:pPr marL="270710" indent="-270710">
              <a:defRPr sz="2300"/>
            </a:pPr>
            <a:r>
              <a:t>Macrophages - phagocytosis of apoptotic cells</a:t>
            </a:r>
          </a:p>
          <a:p>
            <a:pPr marL="270710" indent="-270710">
              <a:defRPr sz="2300"/>
            </a:pPr>
            <a:r>
              <a:t>Neutrophils - extravasation and oxidative burst</a:t>
            </a:r>
          </a:p>
        </p:txBody>
      </p:sp>
      <p:sp>
        <p:nvSpPr>
          <p:cNvPr id="3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Osteoclasts use Integrin αvβ3"/>
          <p:cNvSpPr txBox="1"/>
          <p:nvPr>
            <p:ph type="title"/>
          </p:nvPr>
        </p:nvSpPr>
        <p:spPr>
          <a:prstGeom prst="rect">
            <a:avLst/>
          </a:prstGeom>
        </p:spPr>
        <p:txBody>
          <a:bodyPr/>
          <a:lstStyle/>
          <a:p>
            <a:pPr/>
            <a:r>
              <a:t>Osteoclasts use Integrin </a:t>
            </a:r>
            <a:r>
              <a:rPr>
                <a:latin typeface="Symbol"/>
                <a:ea typeface="Symbol"/>
                <a:cs typeface="Symbol"/>
                <a:sym typeface="Symbol"/>
              </a:rPr>
              <a:t>a</a:t>
            </a:r>
            <a:r>
              <a:t>v</a:t>
            </a:r>
            <a:r>
              <a:rPr>
                <a:latin typeface="Symbol"/>
                <a:ea typeface="Symbol"/>
                <a:cs typeface="Symbol"/>
                <a:sym typeface="Symbol"/>
              </a:rPr>
              <a:t>b</a:t>
            </a:r>
            <a:r>
              <a:t>3</a:t>
            </a:r>
          </a:p>
        </p:txBody>
      </p:sp>
      <p:sp>
        <p:nvSpPr>
          <p:cNvPr id="399" name="Osteoclast integrin binds to RGD-containing osteonectin on bone matrix. Forms one huge circumferential “focal adhesion” that makes a seal. Cell secretes acid and degradative enzymes to digest the bone."/>
          <p:cNvSpPr/>
          <p:nvPr/>
        </p:nvSpPr>
        <p:spPr>
          <a:xfrm>
            <a:off x="733159" y="920750"/>
            <a:ext cx="7677682" cy="1543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Osteoclast integrin binds to RGD-containing osteonectin on bone matrix. Forms one huge circumferential </a:t>
            </a:r>
            <a:r>
              <a:t>“</a:t>
            </a:r>
            <a:r>
              <a:t>focal adhesion</a:t>
            </a:r>
            <a:r>
              <a:t>”</a:t>
            </a:r>
            <a:r>
              <a:t> that makes a seal. Cell secretes acid and degradative enzymes to digest the bone.</a:t>
            </a:r>
          </a:p>
        </p:txBody>
      </p:sp>
      <p:sp>
        <p:nvSpPr>
          <p:cNvPr id="4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01" name="Image" descr="Image"/>
          <p:cNvPicPr>
            <a:picLocks noChangeAspect="1"/>
          </p:cNvPicPr>
          <p:nvPr/>
        </p:nvPicPr>
        <p:blipFill>
          <a:blip r:embed="rId3">
            <a:extLst/>
          </a:blip>
          <a:stretch>
            <a:fillRect/>
          </a:stretch>
        </p:blipFill>
        <p:spPr>
          <a:xfrm>
            <a:off x="1924235" y="2263185"/>
            <a:ext cx="5295530" cy="4480515"/>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Rectangle"/>
          <p:cNvSpPr/>
          <p:nvPr/>
        </p:nvSpPr>
        <p:spPr>
          <a:xfrm>
            <a:off x="511175" y="1349084"/>
            <a:ext cx="3032125" cy="5381625"/>
          </a:xfrm>
          <a:prstGeom prst="rect">
            <a:avLst/>
          </a:prstGeom>
          <a:solidFill>
            <a:schemeClr val="accent3">
              <a:lumOff val="44000"/>
            </a:schemeClr>
          </a:solidFill>
          <a:ln w="12700">
            <a:miter lim="400000"/>
          </a:ln>
        </p:spPr>
        <p:txBody>
          <a:bodyPr lIns="45719" rIns="45719"/>
          <a:lstStyle/>
          <a:p>
            <a:pPr>
              <a:defRPr>
                <a:solidFill>
                  <a:srgbClr val="000000"/>
                </a:solidFill>
                <a:latin typeface="Tahoma"/>
                <a:ea typeface="Tahoma"/>
                <a:cs typeface="Tahoma"/>
                <a:sym typeface="Tahoma"/>
              </a:defRPr>
            </a:pPr>
          </a:p>
        </p:txBody>
      </p:sp>
      <p:pic>
        <p:nvPicPr>
          <p:cNvPr id="406" name="image42.png" descr="image42.png"/>
          <p:cNvPicPr>
            <a:picLocks noChangeAspect="1"/>
          </p:cNvPicPr>
          <p:nvPr/>
        </p:nvPicPr>
        <p:blipFill>
          <a:blip r:embed="rId3">
            <a:extLst/>
          </a:blip>
          <a:stretch>
            <a:fillRect/>
          </a:stretch>
        </p:blipFill>
        <p:spPr>
          <a:xfrm>
            <a:off x="546100" y="1447800"/>
            <a:ext cx="1481138" cy="1828800"/>
          </a:xfrm>
          <a:prstGeom prst="rect">
            <a:avLst/>
          </a:prstGeom>
          <a:ln w="12700">
            <a:miter lim="400000"/>
          </a:ln>
        </p:spPr>
      </p:pic>
      <p:pic>
        <p:nvPicPr>
          <p:cNvPr id="407" name="image43.png" descr="image43.png"/>
          <p:cNvPicPr>
            <a:picLocks noChangeAspect="1"/>
          </p:cNvPicPr>
          <p:nvPr/>
        </p:nvPicPr>
        <p:blipFill>
          <a:blip r:embed="rId4">
            <a:extLst/>
          </a:blip>
          <a:stretch>
            <a:fillRect/>
          </a:stretch>
        </p:blipFill>
        <p:spPr>
          <a:xfrm>
            <a:off x="2070100" y="1447800"/>
            <a:ext cx="1485900" cy="1828800"/>
          </a:xfrm>
          <a:prstGeom prst="rect">
            <a:avLst/>
          </a:prstGeom>
          <a:ln w="12700">
            <a:miter lim="400000"/>
          </a:ln>
        </p:spPr>
      </p:pic>
      <p:pic>
        <p:nvPicPr>
          <p:cNvPr id="408" name="image44.png" descr="image44.png"/>
          <p:cNvPicPr>
            <a:picLocks noChangeAspect="1"/>
          </p:cNvPicPr>
          <p:nvPr/>
        </p:nvPicPr>
        <p:blipFill>
          <a:blip r:embed="rId5">
            <a:extLst/>
          </a:blip>
          <a:stretch>
            <a:fillRect/>
          </a:stretch>
        </p:blipFill>
        <p:spPr>
          <a:xfrm>
            <a:off x="508000" y="3352800"/>
            <a:ext cx="3035300" cy="1143000"/>
          </a:xfrm>
          <a:prstGeom prst="rect">
            <a:avLst/>
          </a:prstGeom>
          <a:ln w="12700">
            <a:miter lim="400000"/>
          </a:ln>
        </p:spPr>
      </p:pic>
      <p:pic>
        <p:nvPicPr>
          <p:cNvPr id="409" name="image45.png" descr="image45.png"/>
          <p:cNvPicPr>
            <a:picLocks noChangeAspect="1"/>
          </p:cNvPicPr>
          <p:nvPr/>
        </p:nvPicPr>
        <p:blipFill>
          <a:blip r:embed="rId6">
            <a:extLst/>
          </a:blip>
          <a:stretch>
            <a:fillRect/>
          </a:stretch>
        </p:blipFill>
        <p:spPr>
          <a:xfrm>
            <a:off x="566737" y="4495800"/>
            <a:ext cx="1322388" cy="2133600"/>
          </a:xfrm>
          <a:prstGeom prst="rect">
            <a:avLst/>
          </a:prstGeom>
          <a:ln w="12700">
            <a:miter lim="400000"/>
          </a:ln>
        </p:spPr>
      </p:pic>
      <p:pic>
        <p:nvPicPr>
          <p:cNvPr id="410" name="image46.png" descr="image46.png"/>
          <p:cNvPicPr>
            <a:picLocks noChangeAspect="1"/>
          </p:cNvPicPr>
          <p:nvPr/>
        </p:nvPicPr>
        <p:blipFill>
          <a:blip r:embed="rId7">
            <a:extLst/>
          </a:blip>
          <a:stretch>
            <a:fillRect/>
          </a:stretch>
        </p:blipFill>
        <p:spPr>
          <a:xfrm>
            <a:off x="2141537" y="4495800"/>
            <a:ext cx="1300163" cy="2133600"/>
          </a:xfrm>
          <a:prstGeom prst="rect">
            <a:avLst/>
          </a:prstGeom>
          <a:ln w="12700">
            <a:miter lim="400000"/>
          </a:ln>
        </p:spPr>
      </p:pic>
      <p:sp>
        <p:nvSpPr>
          <p:cNvPr id="411" name="McHugh et al. 2000. Mice lacking β3 integrins are osteosclerotic because of dysfunctional osteoclasts. J Clin Invest. 105:433-440."/>
          <p:cNvSpPr/>
          <p:nvPr/>
        </p:nvSpPr>
        <p:spPr>
          <a:xfrm>
            <a:off x="4310547" y="5843846"/>
            <a:ext cx="4143994" cy="7329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McHugh </a:t>
            </a:r>
            <a:r>
              <a:rPr i="1"/>
              <a:t>et al</a:t>
            </a:r>
            <a:r>
              <a:t>. 2000. Mice lacking β3 integrins are osteosclerotic because of dysfunctional osteoclasts. </a:t>
            </a:r>
            <a:r>
              <a:rPr i="1"/>
              <a:t>J Clin Invest.</a:t>
            </a:r>
            <a:r>
              <a:t> 105:433-440.</a:t>
            </a:r>
          </a:p>
        </p:txBody>
      </p:sp>
      <p:sp>
        <p:nvSpPr>
          <p:cNvPr id="412" name="Defective Osteoclasts in Mice Lacking Integrin β3"/>
          <p:cNvSpPr txBox="1"/>
          <p:nvPr>
            <p:ph type="title"/>
          </p:nvPr>
        </p:nvSpPr>
        <p:spPr>
          <a:prstGeom prst="rect">
            <a:avLst/>
          </a:prstGeom>
        </p:spPr>
        <p:txBody>
          <a:bodyPr/>
          <a:lstStyle/>
          <a:p>
            <a:pPr/>
            <a:r>
              <a:t>Defective Osteoclasts in Mice Lacking Integrin </a:t>
            </a:r>
            <a:r>
              <a:rPr>
                <a:latin typeface="Symbol"/>
                <a:ea typeface="Symbol"/>
                <a:cs typeface="Symbol"/>
                <a:sym typeface="Symbol"/>
              </a:rPr>
              <a:t>b</a:t>
            </a:r>
            <a:r>
              <a:t>3</a:t>
            </a:r>
          </a:p>
        </p:txBody>
      </p:sp>
      <p:sp>
        <p:nvSpPr>
          <p:cNvPr id="4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4" name="Osteoclasts (big cells): Not large, not spread"/>
          <p:cNvSpPr txBox="1"/>
          <p:nvPr/>
        </p:nvSpPr>
        <p:spPr>
          <a:xfrm>
            <a:off x="3626613" y="2212684"/>
            <a:ext cx="5116052"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Osteoclasts (big cells): Not large, not spread</a:t>
            </a:r>
          </a:p>
        </p:txBody>
      </p:sp>
      <p:sp>
        <p:nvSpPr>
          <p:cNvPr id="415" name="Defective Ring of Actin Filaments at the Seal"/>
          <p:cNvSpPr txBox="1"/>
          <p:nvPr/>
        </p:nvSpPr>
        <p:spPr>
          <a:xfrm>
            <a:off x="3626613" y="3642731"/>
            <a:ext cx="5116053"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Defective Ring of Actin Filaments at the Seal</a:t>
            </a:r>
          </a:p>
        </p:txBody>
      </p:sp>
      <p:sp>
        <p:nvSpPr>
          <p:cNvPr id="416" name="Marrow Space: Increased Trabecular Bone"/>
          <p:cNvSpPr txBox="1"/>
          <p:nvPr/>
        </p:nvSpPr>
        <p:spPr>
          <a:xfrm>
            <a:off x="3626613" y="5020229"/>
            <a:ext cx="5003191"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Marrow Space: Increased Trabecular Bone </a:t>
            </a:r>
          </a:p>
        </p:txBody>
      </p:sp>
      <p:sp>
        <p:nvSpPr>
          <p:cNvPr id="417" name="Wild-type"/>
          <p:cNvSpPr txBox="1"/>
          <p:nvPr/>
        </p:nvSpPr>
        <p:spPr>
          <a:xfrm>
            <a:off x="705328" y="1336384"/>
            <a:ext cx="1162681" cy="375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defRPr>
            </a:lvl1pPr>
          </a:lstStyle>
          <a:p>
            <a:pPr/>
            <a:r>
              <a:t>Wild-type</a:t>
            </a:r>
          </a:p>
        </p:txBody>
      </p:sp>
      <p:sp>
        <p:nvSpPr>
          <p:cNvPr id="418" name="Mutant"/>
          <p:cNvSpPr txBox="1"/>
          <p:nvPr/>
        </p:nvSpPr>
        <p:spPr>
          <a:xfrm>
            <a:off x="2372724" y="1336384"/>
            <a:ext cx="880652" cy="375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00000"/>
                </a:solidFill>
              </a:defRPr>
            </a:lvl1pPr>
          </a:lstStyle>
          <a:p>
            <a:pPr/>
            <a:r>
              <a:t>Mutant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Integrins and Cancer"/>
          <p:cNvSpPr txBox="1"/>
          <p:nvPr>
            <p:ph type="title"/>
          </p:nvPr>
        </p:nvSpPr>
        <p:spPr>
          <a:prstGeom prst="rect">
            <a:avLst/>
          </a:prstGeom>
        </p:spPr>
        <p:txBody>
          <a:bodyPr/>
          <a:lstStyle/>
          <a:p>
            <a:pPr/>
            <a:r>
              <a:t>Integrins and Cancer</a:t>
            </a:r>
          </a:p>
        </p:txBody>
      </p:sp>
      <p:sp>
        <p:nvSpPr>
          <p:cNvPr id="42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4" name="F24-01A" descr="F24-01A"/>
          <p:cNvPicPr>
            <a:picLocks noChangeAspect="1"/>
          </p:cNvPicPr>
          <p:nvPr/>
        </p:nvPicPr>
        <p:blipFill>
          <a:blip r:embed="rId3">
            <a:extLst/>
          </a:blip>
          <a:stretch>
            <a:fillRect/>
          </a:stretch>
        </p:blipFill>
        <p:spPr>
          <a:xfrm>
            <a:off x="407987" y="1433513"/>
            <a:ext cx="4152452" cy="2468302"/>
          </a:xfrm>
          <a:prstGeom prst="rect">
            <a:avLst/>
          </a:prstGeom>
          <a:ln w="12700">
            <a:miter lim="400000"/>
          </a:ln>
        </p:spPr>
      </p:pic>
      <p:pic>
        <p:nvPicPr>
          <p:cNvPr id="425" name="F24-01B" descr="F24-01B"/>
          <p:cNvPicPr>
            <a:picLocks noChangeAspect="1"/>
          </p:cNvPicPr>
          <p:nvPr/>
        </p:nvPicPr>
        <p:blipFill>
          <a:blip r:embed="rId4">
            <a:extLst/>
          </a:blip>
          <a:stretch>
            <a:fillRect/>
          </a:stretch>
        </p:blipFill>
        <p:spPr>
          <a:xfrm>
            <a:off x="4702623" y="1433513"/>
            <a:ext cx="4152452" cy="2708276"/>
          </a:xfrm>
          <a:prstGeom prst="rect">
            <a:avLst/>
          </a:prstGeom>
          <a:ln w="12700">
            <a:miter lim="400000"/>
          </a:ln>
        </p:spPr>
      </p:pic>
      <p:sp>
        <p:nvSpPr>
          <p:cNvPr id="426" name="Left: Benign tumor, surrounded by basement membrane.…"/>
          <p:cNvSpPr/>
          <p:nvPr/>
        </p:nvSpPr>
        <p:spPr>
          <a:xfrm>
            <a:off x="690165" y="4273550"/>
            <a:ext cx="7478699"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r>
              <a:t>Left: Benign tumor, surrounded by basement membrane.</a:t>
            </a:r>
          </a:p>
          <a:p>
            <a:pPr algn="ctr"/>
            <a:r>
              <a:t>Right: Malignant tumor, invading surrounding interstitial tissue.</a:t>
            </a:r>
          </a:p>
        </p:txBody>
      </p:sp>
      <p:sp>
        <p:nvSpPr>
          <p:cNvPr id="427" name="Fibroblasts and ECM"/>
          <p:cNvSpPr txBox="1"/>
          <p:nvPr/>
        </p:nvSpPr>
        <p:spPr>
          <a:xfrm>
            <a:off x="4718950" y="3914484"/>
            <a:ext cx="1408508" cy="23927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r">
              <a:defRPr sz="1100">
                <a:solidFill>
                  <a:srgbClr val="000000"/>
                </a:solidFill>
              </a:defRPr>
            </a:lvl1pPr>
          </a:lstStyle>
          <a:p>
            <a:pPr/>
            <a:r>
              <a:t>Fibroblasts and ECM</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Malignant cancers: Invade surrounding tissue then spread to other organs"/>
          <p:cNvSpPr txBox="1"/>
          <p:nvPr>
            <p:ph type="title"/>
          </p:nvPr>
        </p:nvSpPr>
        <p:spPr>
          <a:prstGeom prst="rect">
            <a:avLst/>
          </a:prstGeom>
        </p:spPr>
        <p:txBody>
          <a:bodyPr>
            <a:normAutofit fontScale="100000" lnSpcReduction="0"/>
          </a:bodyPr>
          <a:lstStyle>
            <a:lvl1pPr>
              <a:defRPr sz="2800">
                <a:latin typeface="+mj-lt"/>
                <a:ea typeface="+mj-ea"/>
                <a:cs typeface="+mj-cs"/>
                <a:sym typeface="Helvetica"/>
              </a:defRPr>
            </a:lvl1pPr>
          </a:lstStyle>
          <a:p>
            <a:pPr>
              <a:defRPr sz="4000">
                <a:latin typeface="Arial"/>
                <a:ea typeface="Arial"/>
                <a:cs typeface="Arial"/>
                <a:sym typeface="Arial"/>
              </a:defRPr>
            </a:pPr>
            <a:r>
              <a:rPr sz="2800">
                <a:latin typeface="+mj-lt"/>
                <a:ea typeface="+mj-ea"/>
                <a:cs typeface="+mj-cs"/>
                <a:sym typeface="Helvetica"/>
              </a:rPr>
              <a:t>Malignant cancers: Invade surrounding tissue then spread to other organs</a:t>
            </a:r>
          </a:p>
        </p:txBody>
      </p:sp>
      <p:sp>
        <p:nvSpPr>
          <p:cNvPr id="43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35" name="Group"/>
          <p:cNvGrpSpPr/>
          <p:nvPr/>
        </p:nvGrpSpPr>
        <p:grpSpPr>
          <a:xfrm>
            <a:off x="300038" y="1724025"/>
            <a:ext cx="8529637" cy="3400425"/>
            <a:chOff x="0" y="0"/>
            <a:chExt cx="8529636" cy="3400425"/>
          </a:xfrm>
        </p:grpSpPr>
        <p:pic>
          <p:nvPicPr>
            <p:cNvPr id="433" name="F24-02A" descr="F24-02A"/>
            <p:cNvPicPr>
              <a:picLocks noChangeAspect="1"/>
            </p:cNvPicPr>
            <p:nvPr/>
          </p:nvPicPr>
          <p:blipFill>
            <a:blip r:embed="rId3">
              <a:extLst/>
            </a:blip>
            <a:stretch>
              <a:fillRect/>
            </a:stretch>
          </p:blipFill>
          <p:spPr>
            <a:xfrm>
              <a:off x="0" y="0"/>
              <a:ext cx="4104856" cy="3398733"/>
            </a:xfrm>
            <a:prstGeom prst="rect">
              <a:avLst/>
            </a:prstGeom>
            <a:ln w="12700" cap="flat">
              <a:noFill/>
              <a:miter lim="400000"/>
            </a:ln>
            <a:effectLst/>
          </p:spPr>
        </p:pic>
        <p:pic>
          <p:nvPicPr>
            <p:cNvPr id="434" name="F24-02B" descr="F24-02B"/>
            <p:cNvPicPr>
              <a:picLocks noChangeAspect="1"/>
            </p:cNvPicPr>
            <p:nvPr/>
          </p:nvPicPr>
          <p:blipFill>
            <a:blip r:embed="rId4">
              <a:extLst/>
            </a:blip>
            <a:stretch>
              <a:fillRect/>
            </a:stretch>
          </p:blipFill>
          <p:spPr>
            <a:xfrm>
              <a:off x="4392619" y="0"/>
              <a:ext cx="4137018" cy="3400425"/>
            </a:xfrm>
            <a:prstGeom prst="rect">
              <a:avLst/>
            </a:prstGeom>
            <a:ln w="12700" cap="flat">
              <a:noFill/>
              <a:miter lim="400000"/>
            </a:ln>
            <a:effectLst/>
          </p:spPr>
        </p:pic>
      </p:grpSp>
      <p:sp>
        <p:nvSpPr>
          <p:cNvPr id="436" name="Decreased cell-cell interactions, increased protease production, and formation…"/>
          <p:cNvSpPr/>
          <p:nvPr/>
        </p:nvSpPr>
        <p:spPr>
          <a:xfrm>
            <a:off x="500274" y="5481249"/>
            <a:ext cx="8129165"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rPr sz="1800"/>
              <a:t>Decreased cell-cell interactions, increased protease production, and formation </a:t>
            </a:r>
          </a:p>
          <a:p>
            <a:pPr/>
            <a:r>
              <a:rPr sz="1800"/>
              <a:t>of new blood vessels. Note absence of basement membrane barriers in (b).</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Integrins Have Roles in Many Steps of Metastasis"/>
          <p:cNvSpPr txBox="1"/>
          <p:nvPr>
            <p:ph type="title"/>
          </p:nvPr>
        </p:nvSpPr>
        <p:spPr>
          <a:xfrm>
            <a:off x="185121" y="177800"/>
            <a:ext cx="8773758" cy="1371601"/>
          </a:xfrm>
          <a:prstGeom prst="rect">
            <a:avLst/>
          </a:prstGeom>
        </p:spPr>
        <p:txBody>
          <a:bodyPr/>
          <a:lstStyle>
            <a:lvl1pPr>
              <a:defRPr sz="2900"/>
            </a:lvl1pPr>
          </a:lstStyle>
          <a:p>
            <a:pPr/>
            <a:r>
              <a:t>Integrins Have Roles in Many Steps of Metastasis</a:t>
            </a:r>
          </a:p>
        </p:txBody>
      </p:sp>
      <p:sp>
        <p:nvSpPr>
          <p:cNvPr id="44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42" name="Image" descr="Image"/>
          <p:cNvPicPr>
            <a:picLocks noChangeAspect="1"/>
          </p:cNvPicPr>
          <p:nvPr/>
        </p:nvPicPr>
        <p:blipFill>
          <a:blip r:embed="rId3">
            <a:extLst/>
          </a:blip>
          <a:srcRect l="0" t="0" r="0" b="7555"/>
          <a:stretch>
            <a:fillRect/>
          </a:stretch>
        </p:blipFill>
        <p:spPr>
          <a:xfrm>
            <a:off x="1424718" y="762000"/>
            <a:ext cx="6294564" cy="5450465"/>
          </a:xfrm>
          <a:prstGeom prst="rect">
            <a:avLst/>
          </a:prstGeom>
          <a:ln w="12700">
            <a:miter lim="400000"/>
          </a:ln>
        </p:spPr>
      </p:pic>
      <p:sp>
        <p:nvSpPr>
          <p:cNvPr id="443" name="Fidler, I. J. 2003. The pathogenesis of cancer metastasis: the ‘seed and soil’ hypothesis revisited. Nat Rev Cancer. 3:453-458."/>
          <p:cNvSpPr/>
          <p:nvPr/>
        </p:nvSpPr>
        <p:spPr>
          <a:xfrm>
            <a:off x="545664" y="6194526"/>
            <a:ext cx="5595343"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t>Fidler, I. J. 2003. The pathogenesis of cancer metastasis: the ‘seed and soil’ hypothesis revisited. </a:t>
            </a:r>
            <a:r>
              <a:rPr i="1"/>
              <a:t>Nat Rev Cancer.</a:t>
            </a:r>
            <a:r>
              <a:t> 3:453-458.</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Proteins Involved in Metastasis"/>
          <p:cNvSpPr txBox="1"/>
          <p:nvPr>
            <p:ph type="title"/>
          </p:nvPr>
        </p:nvSpPr>
        <p:spPr>
          <a:prstGeom prst="rect">
            <a:avLst/>
          </a:prstGeom>
        </p:spPr>
        <p:txBody>
          <a:bodyPr/>
          <a:lstStyle>
            <a:lvl1pPr>
              <a:defRPr sz="3400"/>
            </a:lvl1pPr>
          </a:lstStyle>
          <a:p>
            <a:pPr/>
            <a:r>
              <a:t>Proteins Involved in Metastasis</a:t>
            </a:r>
          </a:p>
        </p:txBody>
      </p:sp>
      <p:sp>
        <p:nvSpPr>
          <p:cNvPr id="448" name="Integrins: Receptors for cell - extracellular matrix (ECM) interactions…"/>
          <p:cNvSpPr txBox="1"/>
          <p:nvPr>
            <p:ph type="body" idx="1"/>
          </p:nvPr>
        </p:nvSpPr>
        <p:spPr>
          <a:prstGeom prst="rect">
            <a:avLst/>
          </a:prstGeom>
        </p:spPr>
        <p:txBody>
          <a:bodyPr/>
          <a:lstStyle/>
          <a:p>
            <a:pPr marL="270710" indent="-270710">
              <a:defRPr sz="2700"/>
            </a:pPr>
            <a:r>
              <a:t>Integrins: Receptors for cell - extracellular matrix (ECM) interactions</a:t>
            </a:r>
          </a:p>
          <a:p>
            <a:pPr marL="270710" indent="-270710">
              <a:defRPr sz="2700"/>
            </a:pPr>
            <a:r>
              <a:t>Cadherins: Receptors in cell-cell interactions</a:t>
            </a:r>
          </a:p>
          <a:p>
            <a:pPr marL="270710" indent="-270710">
              <a:defRPr sz="2700"/>
            </a:pPr>
            <a:r>
              <a:t>Matrix Metalloproteases (MMP): Degradation of ECM and adhesion proteins</a:t>
            </a:r>
          </a:p>
          <a:p>
            <a:pPr marL="270710" indent="-270710">
              <a:defRPr sz="2700"/>
            </a:pPr>
            <a:r>
              <a:t>Growth factors and their receptors</a:t>
            </a:r>
          </a:p>
          <a:p>
            <a:pPr marL="270710" indent="-270710">
              <a:defRPr sz="2700"/>
            </a:pPr>
            <a:r>
              <a:t>Angiogenic factors: VEGF, FGF.</a:t>
            </a:r>
          </a:p>
          <a:p>
            <a:pPr marL="270710" indent="-270710">
              <a:defRPr sz="2700"/>
            </a:pPr>
            <a:r>
              <a:t>Transcription factors and their regulators</a:t>
            </a:r>
          </a:p>
        </p:txBody>
      </p:sp>
      <p:sp>
        <p:nvSpPr>
          <p:cNvPr id="44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Releasing Stem Cells from the Bone Marrow"/>
          <p:cNvSpPr txBox="1"/>
          <p:nvPr>
            <p:ph type="title"/>
          </p:nvPr>
        </p:nvSpPr>
        <p:spPr>
          <a:prstGeom prst="rect">
            <a:avLst/>
          </a:prstGeom>
        </p:spPr>
        <p:txBody>
          <a:bodyPr>
            <a:normAutofit fontScale="100000" lnSpcReduction="0"/>
          </a:bodyPr>
          <a:lstStyle>
            <a:lvl1pPr>
              <a:defRPr sz="2900"/>
            </a:lvl1pPr>
          </a:lstStyle>
          <a:p>
            <a:pPr/>
            <a:r>
              <a:t>Releasing Stem Cells from the Bone Marrow</a:t>
            </a:r>
          </a:p>
        </p:txBody>
      </p:sp>
      <p:sp>
        <p:nvSpPr>
          <p:cNvPr id="45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5" name="Integrin (VLA4) on hematopoietic stem cell (HSC) binds VCAM in bone marrow “niche.”…"/>
          <p:cNvSpPr/>
          <p:nvPr/>
        </p:nvSpPr>
        <p:spPr>
          <a:xfrm>
            <a:off x="480778" y="4888919"/>
            <a:ext cx="8155223" cy="17976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000"/>
              </a:spcBef>
            </a:pPr>
            <a:r>
              <a:t>I</a:t>
            </a:r>
            <a:r>
              <a:t>ntegrin (VLA4) on hematopoietic stem cell (HSC) binds VCAM in bone marrow </a:t>
            </a:r>
            <a:r>
              <a:t>“</a:t>
            </a:r>
            <a:r>
              <a:t>niche.</a:t>
            </a:r>
            <a:r>
              <a:t>”</a:t>
            </a:r>
          </a:p>
          <a:p>
            <a:pPr>
              <a:spcBef>
                <a:spcPts val="1000"/>
              </a:spcBef>
            </a:pPr>
            <a:r>
              <a:t>Receptor (CXCR4) on HSC binds SDF1 on osteoblast / stroma. </a:t>
            </a:r>
          </a:p>
          <a:p>
            <a:pPr>
              <a:spcBef>
                <a:spcPts val="1000"/>
              </a:spcBef>
            </a:pPr>
            <a:r>
              <a:t>G-CSF, α4β1 inhibitors or CXCR4 antagonists disrupt these interactions, releasing stem cells into the circulation, for harvest.</a:t>
            </a:r>
          </a:p>
        </p:txBody>
      </p:sp>
      <p:pic>
        <p:nvPicPr>
          <p:cNvPr id="456" name="F5.large.jpg" descr="F5.large.jpg"/>
          <p:cNvPicPr>
            <a:picLocks noChangeAspect="1"/>
          </p:cNvPicPr>
          <p:nvPr/>
        </p:nvPicPr>
        <p:blipFill>
          <a:blip r:embed="rId3">
            <a:extLst/>
          </a:blip>
          <a:srcRect l="5198" t="16833" r="2941" b="5747"/>
          <a:stretch>
            <a:fillRect/>
          </a:stretch>
        </p:blipFill>
        <p:spPr>
          <a:xfrm>
            <a:off x="1000403" y="852289"/>
            <a:ext cx="7116057" cy="3996663"/>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Therapies with Proteins Targeting Proteins"/>
          <p:cNvSpPr txBox="1"/>
          <p:nvPr>
            <p:ph type="title"/>
          </p:nvPr>
        </p:nvSpPr>
        <p:spPr>
          <a:prstGeom prst="rect">
            <a:avLst/>
          </a:prstGeom>
        </p:spPr>
        <p:txBody>
          <a:bodyPr/>
          <a:lstStyle>
            <a:lvl1pPr>
              <a:defRPr sz="3200"/>
            </a:lvl1pPr>
          </a:lstStyle>
          <a:p>
            <a:pPr/>
            <a:r>
              <a:t>Therapies with Proteins Targeting Proteins</a:t>
            </a:r>
          </a:p>
        </p:txBody>
      </p:sp>
      <p:sp>
        <p:nvSpPr>
          <p:cNvPr id="4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2" name="Receptors, including integrins, are targets for therapies called “biologics”. Biologics are proteins produced by living cells (bacteria, animals, plants). They affect interaction of ligands with cell surface receptors.…"/>
          <p:cNvSpPr/>
          <p:nvPr/>
        </p:nvSpPr>
        <p:spPr>
          <a:xfrm>
            <a:off x="786457" y="1634834"/>
            <a:ext cx="7571086" cy="3588332"/>
          </a:xfrm>
          <a:prstGeom prst="rect">
            <a:avLst/>
          </a:prstGeom>
          <a:solidFill>
            <a:schemeClr val="accent3">
              <a:lumOff val="44000"/>
              <a:alpha val="0"/>
            </a:schemeClr>
          </a:solidFill>
          <a:ln w="12700">
            <a:miter lim="400000"/>
          </a:ln>
          <a:extLst>
            <a:ext uri="{C572A759-6A51-4108-AA02-DFA0A04FC94B}">
              <ma14:wrappingTextBoxFlag xmlns:ma14="http://schemas.microsoft.com/office/mac/drawingml/2011/main" val="1"/>
            </a:ext>
          </a:extLst>
        </p:spPr>
        <p:txBody>
          <a:bodyPr lIns="45719" rIns="45719">
            <a:spAutoFit/>
          </a:bodyPr>
          <a:lstStyle/>
          <a:p>
            <a:pPr/>
            <a:r>
              <a:t>Receptors, including i</a:t>
            </a:r>
            <a:r>
              <a:t>ntegrins, are targets for therapies called </a:t>
            </a:r>
            <a:r>
              <a:t>“</a:t>
            </a:r>
            <a:r>
              <a:t>biologics</a:t>
            </a:r>
            <a:r>
              <a:t>”</a:t>
            </a:r>
            <a:r>
              <a:t>. Biologics are proteins produced by living cells (bacteria, animals, plants). They affect interaction of ligands with cell surface receptors.</a:t>
            </a:r>
          </a:p>
          <a:p>
            <a:pPr/>
          </a:p>
          <a:p>
            <a:pPr/>
            <a:r>
              <a:t>These </a:t>
            </a:r>
            <a:r>
              <a:t>“</a:t>
            </a:r>
            <a:r>
              <a:t>drugs</a:t>
            </a:r>
            <a:r>
              <a:t>”</a:t>
            </a:r>
            <a:r>
              <a:t> pose many challenges in development, delivery, safety and ultimately cost. They challenge the traditional pharmaceutical definitions of </a:t>
            </a:r>
            <a:r>
              <a:t>“</a:t>
            </a:r>
            <a:r>
              <a:t>composition</a:t>
            </a:r>
            <a:r>
              <a:t>”</a:t>
            </a:r>
            <a:r>
              <a:t> and patentability. </a:t>
            </a:r>
          </a:p>
          <a:p>
            <a:pPr/>
          </a:p>
          <a:p>
            <a:pPr/>
            <a:r>
              <a:t>For the companies and FDA, how does one define a biological as “generic”? How does one define and regulate a related molecule?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Copyright (c) by W. H. Freeman and Company"/>
          <p:cNvSpPr/>
          <p:nvPr/>
        </p:nvSpPr>
        <p:spPr>
          <a:xfrm>
            <a:off x="3124200" y="6455409"/>
            <a:ext cx="2895600"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500"/>
              </a:spcBef>
              <a:defRPr sz="900">
                <a:latin typeface="+mj-lt"/>
                <a:ea typeface="+mj-ea"/>
                <a:cs typeface="+mj-cs"/>
                <a:sym typeface="Helvetica"/>
              </a:defRPr>
            </a:lvl1pPr>
          </a:lstStyle>
          <a:p>
            <a:pPr>
              <a:defRPr sz="2000">
                <a:latin typeface="Arial"/>
                <a:ea typeface="Arial"/>
                <a:cs typeface="Arial"/>
                <a:sym typeface="Arial"/>
              </a:defRPr>
            </a:pPr>
            <a:r>
              <a:rPr sz="900">
                <a:latin typeface="+mj-lt"/>
                <a:ea typeface="+mj-ea"/>
                <a:cs typeface="+mj-cs"/>
                <a:sym typeface="Helvetica"/>
              </a:rPr>
              <a:t>Copyright (c) by W. H. Freeman and Company</a:t>
            </a:r>
          </a:p>
        </p:txBody>
      </p:sp>
      <p:pic>
        <p:nvPicPr>
          <p:cNvPr id="80" name="F22-02" descr="F22-02"/>
          <p:cNvPicPr>
            <a:picLocks noChangeAspect="1"/>
          </p:cNvPicPr>
          <p:nvPr/>
        </p:nvPicPr>
        <p:blipFill>
          <a:blip r:embed="rId3">
            <a:extLst/>
          </a:blip>
          <a:stretch>
            <a:fillRect/>
          </a:stretch>
        </p:blipFill>
        <p:spPr>
          <a:xfrm>
            <a:off x="1201737" y="1617663"/>
            <a:ext cx="7040563" cy="4724401"/>
          </a:xfrm>
          <a:prstGeom prst="rect">
            <a:avLst/>
          </a:prstGeom>
          <a:ln w="12700">
            <a:miter lim="400000"/>
          </a:ln>
        </p:spPr>
      </p:pic>
      <p:sp>
        <p:nvSpPr>
          <p:cNvPr id="81" name="Four principal classes of cell-adhesion molecules (CAMs)"/>
          <p:cNvSpPr txBox="1"/>
          <p:nvPr>
            <p:ph type="title"/>
          </p:nvPr>
        </p:nvSpPr>
        <p:spPr>
          <a:prstGeom prst="rect">
            <a:avLst/>
          </a:prstGeom>
        </p:spPr>
        <p:txBody>
          <a:bodyPr>
            <a:normAutofit fontScale="100000" lnSpcReduction="0"/>
          </a:bodyPr>
          <a:lstStyle>
            <a:lvl1pPr>
              <a:defRPr sz="3200">
                <a:latin typeface="+mj-lt"/>
                <a:ea typeface="+mj-ea"/>
                <a:cs typeface="+mj-cs"/>
                <a:sym typeface="Helvetica"/>
              </a:defRPr>
            </a:lvl1pPr>
          </a:lstStyle>
          <a:p>
            <a:pPr>
              <a:defRPr sz="4000">
                <a:latin typeface="Arial"/>
                <a:ea typeface="Arial"/>
                <a:cs typeface="Arial"/>
                <a:sym typeface="Arial"/>
              </a:defRPr>
            </a:pPr>
            <a:r>
              <a:rPr sz="3200">
                <a:latin typeface="+mj-lt"/>
                <a:ea typeface="+mj-ea"/>
                <a:cs typeface="+mj-cs"/>
                <a:sym typeface="Helvetica"/>
              </a:rPr>
              <a:t>Four principal classes of cell-adhesion molecules (CAMs)</a:t>
            </a:r>
          </a:p>
        </p:txBody>
      </p:sp>
      <p:sp>
        <p:nvSpPr>
          <p:cNvPr id="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Types of Biologics"/>
          <p:cNvSpPr txBox="1"/>
          <p:nvPr>
            <p:ph type="title"/>
          </p:nvPr>
        </p:nvSpPr>
        <p:spPr>
          <a:prstGeom prst="rect">
            <a:avLst/>
          </a:prstGeom>
        </p:spPr>
        <p:txBody>
          <a:bodyPr/>
          <a:lstStyle/>
          <a:p>
            <a:pPr/>
            <a:r>
              <a:t>Types of Biologics</a:t>
            </a:r>
          </a:p>
        </p:txBody>
      </p:sp>
      <p:sp>
        <p:nvSpPr>
          <p:cNvPr id="4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8" name="Ligands…"/>
          <p:cNvSpPr/>
          <p:nvPr/>
        </p:nvSpPr>
        <p:spPr>
          <a:xfrm>
            <a:off x="408434" y="1026896"/>
            <a:ext cx="8327133" cy="5617008"/>
          </a:xfrm>
          <a:prstGeom prst="rect">
            <a:avLst/>
          </a:prstGeom>
          <a:solidFill>
            <a:schemeClr val="accent3">
              <a:lumOff val="44000"/>
              <a:alpha val="0"/>
            </a:schemeClr>
          </a:solidFill>
          <a:ln w="12700">
            <a:miter lim="400000"/>
          </a:ln>
          <a:extLst>
            <a:ext uri="{C572A759-6A51-4108-AA02-DFA0A04FC94B}">
              <ma14:wrappingTextBoxFlag xmlns:ma14="http://schemas.microsoft.com/office/mac/drawingml/2011/main" val="1"/>
            </a:ext>
          </a:extLst>
        </p:spPr>
        <p:txBody>
          <a:bodyPr lIns="45719" rIns="45719">
            <a:spAutoFit/>
          </a:bodyPr>
          <a:lstStyle/>
          <a:p>
            <a:pPr/>
            <a:r>
              <a:rPr sz="2400"/>
              <a:t>Ligands</a:t>
            </a:r>
            <a:r>
              <a:t> </a:t>
            </a:r>
          </a:p>
          <a:p>
            <a:pPr/>
            <a:r>
              <a:t>     -insulin purified from pig or cow pancreas - early example</a:t>
            </a:r>
          </a:p>
          <a:p>
            <a:pPr/>
            <a:r>
              <a:t>      -growth factors and hormones produced in animals or cultured cells</a:t>
            </a:r>
          </a:p>
          <a:p>
            <a:pPr/>
          </a:p>
          <a:p>
            <a:pPr/>
            <a:r>
              <a:rPr sz="2400"/>
              <a:t>Monoclonal Antibodies (mAbs)</a:t>
            </a:r>
          </a:p>
          <a:p>
            <a:pPr/>
            <a:r>
              <a:t>      -first raised in mice vs human antigens </a:t>
            </a:r>
          </a:p>
          <a:p>
            <a:pPr/>
            <a:r>
              <a:t>      -now “humanized” to decrease recognition as immune targets</a:t>
            </a:r>
          </a:p>
          <a:p>
            <a:pPr/>
          </a:p>
          <a:p>
            <a:pPr/>
            <a:r>
              <a:rPr sz="2400"/>
              <a:t>Decoy Receptors</a:t>
            </a:r>
            <a:endParaRPr sz="2400"/>
          </a:p>
          <a:p>
            <a:pPr/>
            <a:r>
              <a:t>      -soluble, extracellular domains of receptors bind ligand in circulation</a:t>
            </a:r>
          </a:p>
          <a:p>
            <a:pPr lvl="1"/>
            <a:r>
              <a:t>-prevents ligand from reaching receptor on cell surface</a:t>
            </a:r>
          </a:p>
          <a:p>
            <a:pPr/>
            <a:r>
              <a:t>      -examples: soluble VEGF receptor, TNF-</a:t>
            </a:r>
            <a:r>
              <a:rPr>
                <a:latin typeface="Symbol"/>
                <a:ea typeface="Symbol"/>
                <a:cs typeface="Symbol"/>
                <a:sym typeface="Symbol"/>
              </a:rPr>
              <a:t>a </a:t>
            </a:r>
            <a:r>
              <a:t>receptor</a:t>
            </a:r>
          </a:p>
          <a:p>
            <a:pPr/>
          </a:p>
          <a:p>
            <a:pPr/>
            <a:r>
              <a:rPr sz="2400"/>
              <a:t>Nucleic Acid Biologics</a:t>
            </a:r>
          </a:p>
          <a:p>
            <a:pPr/>
            <a:r>
              <a:t>      -gene therapy (vectors a concern)</a:t>
            </a:r>
          </a:p>
          <a:p>
            <a:pPr/>
            <a:r>
              <a:t>      -antisense approaches: siRNA, antisense oligos, miRNAs</a:t>
            </a:r>
          </a:p>
          <a:p>
            <a:pP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Lecture Summary"/>
          <p:cNvSpPr txBox="1"/>
          <p:nvPr>
            <p:ph type="title"/>
          </p:nvPr>
        </p:nvSpPr>
        <p:spPr>
          <a:prstGeom prst="rect">
            <a:avLst/>
          </a:prstGeom>
        </p:spPr>
        <p:txBody>
          <a:bodyPr/>
          <a:lstStyle/>
          <a:p>
            <a:pPr/>
            <a:r>
              <a:t>Lecture Summary</a:t>
            </a:r>
          </a:p>
        </p:txBody>
      </p:sp>
      <p:sp>
        <p:nvSpPr>
          <p:cNvPr id="473" name="Cell adhesion molecules have dynamic and essential functions in human physiology, derangements of which often cause disease.…"/>
          <p:cNvSpPr txBox="1"/>
          <p:nvPr>
            <p:ph type="body" idx="1"/>
          </p:nvPr>
        </p:nvSpPr>
        <p:spPr>
          <a:xfrm>
            <a:off x="457200" y="1339850"/>
            <a:ext cx="8178800" cy="4972050"/>
          </a:xfrm>
          <a:prstGeom prst="rect">
            <a:avLst/>
          </a:prstGeom>
        </p:spPr>
        <p:txBody>
          <a:bodyPr/>
          <a:lstStyle/>
          <a:p>
            <a:pPr marL="320842" indent="-320842">
              <a:defRPr sz="1800"/>
            </a:pPr>
            <a:r>
              <a:t>Cell adhesion molecules have dynamic and essential functions in human physiology, derangements of which often cause disease.</a:t>
            </a:r>
          </a:p>
          <a:p>
            <a:pPr marL="320842" indent="-320842">
              <a:defRPr sz="1800"/>
            </a:pPr>
            <a:r>
              <a:t>Cell-adhesion molecules (CAMs) involved with structural or surveillance roles are always “ON” - cadherins, mucins and selectins.</a:t>
            </a:r>
          </a:p>
          <a:p>
            <a:pPr marL="320842" indent="-320842">
              <a:defRPr sz="1800"/>
            </a:pPr>
            <a:r>
              <a:t>Integrins are a class of highly regulatable CAMs. They bind soluble or matrix-bound ligands, including fibrinogen, fibronectin and thrombospondin, as well as cell-associated ligands of the IgG family like I-CAM and V-CAM.</a:t>
            </a:r>
          </a:p>
          <a:p>
            <a:pPr marL="320842" indent="-320842">
              <a:defRPr sz="1800"/>
            </a:pPr>
            <a:r>
              <a:t>Integrins exists in active and inactive states. Can be activated by inside-out signaling.</a:t>
            </a:r>
          </a:p>
          <a:p>
            <a:pPr marL="320842" indent="-320842">
              <a:defRPr sz="1800"/>
            </a:pPr>
            <a:r>
              <a:t>Mutations that affect integrin expression, activity and regulation cause a number of human diseases. Integrins are targets of mAbs and other therapeutics.</a:t>
            </a:r>
          </a:p>
          <a:p>
            <a:pPr marL="320842" indent="-320842">
              <a:defRPr sz="1800"/>
            </a:pPr>
            <a:r>
              <a:t>Biologics are a growing class of drugs that take advantage of the high affinity and selectivity of protein-protein interactions to modify the function of integrins and other cell surface receptors accessible to large macro-molecules.</a:t>
            </a:r>
          </a:p>
        </p:txBody>
      </p:sp>
      <p:sp>
        <p:nvSpPr>
          <p:cNvPr id="47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Title"/>
          <p:cNvSpPr txBox="1"/>
          <p:nvPr>
            <p:ph type="title"/>
          </p:nvPr>
        </p:nvSpPr>
        <p:spPr>
          <a:prstGeom prst="rect">
            <a:avLst/>
          </a:prstGeom>
        </p:spPr>
        <p:txBody>
          <a:bodyPr/>
          <a:lstStyle/>
          <a:p>
            <a:pPr/>
          </a:p>
        </p:txBody>
      </p:sp>
      <p:sp>
        <p:nvSpPr>
          <p:cNvPr id="479" name="Body"/>
          <p:cNvSpPr txBox="1"/>
          <p:nvPr>
            <p:ph type="body" idx="1"/>
          </p:nvPr>
        </p:nvSpPr>
        <p:spPr>
          <a:prstGeom prst="rect">
            <a:avLst/>
          </a:prstGeom>
        </p:spPr>
        <p:txBody>
          <a:bodyPr/>
          <a:lstStyle/>
          <a:p>
            <a:pPr/>
          </a:p>
        </p:txBody>
      </p:sp>
      <p:sp>
        <p:nvSpPr>
          <p:cNvPr id="48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Copyright (c) by W. H. Freeman and Company"/>
          <p:cNvSpPr/>
          <p:nvPr/>
        </p:nvSpPr>
        <p:spPr>
          <a:xfrm>
            <a:off x="3124200" y="6455409"/>
            <a:ext cx="2895600"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500"/>
              </a:spcBef>
              <a:defRPr sz="900">
                <a:latin typeface="+mj-lt"/>
                <a:ea typeface="+mj-ea"/>
                <a:cs typeface="+mj-cs"/>
                <a:sym typeface="Helvetica"/>
              </a:defRPr>
            </a:lvl1pPr>
          </a:lstStyle>
          <a:p>
            <a:pPr>
              <a:defRPr sz="2000">
                <a:latin typeface="Arial"/>
                <a:ea typeface="Arial"/>
                <a:cs typeface="Arial"/>
                <a:sym typeface="Arial"/>
              </a:defRPr>
            </a:pPr>
            <a:r>
              <a:rPr sz="900">
                <a:latin typeface="+mj-lt"/>
                <a:ea typeface="+mj-ea"/>
                <a:cs typeface="+mj-cs"/>
                <a:sym typeface="Helvetica"/>
              </a:rPr>
              <a:t>Copyright (c) by W. H. Freeman and Company</a:t>
            </a:r>
          </a:p>
        </p:txBody>
      </p:sp>
      <p:sp>
        <p:nvSpPr>
          <p:cNvPr id="87" name="Desmosomes provide strength and rigidity to epithelial layer"/>
          <p:cNvSpPr txBox="1"/>
          <p:nvPr>
            <p:ph type="title"/>
          </p:nvPr>
        </p:nvSpPr>
        <p:spPr>
          <a:prstGeom prst="rect">
            <a:avLst/>
          </a:prstGeom>
        </p:spPr>
        <p:txBody>
          <a:bodyPr>
            <a:normAutofit fontScale="100000" lnSpcReduction="0"/>
          </a:bodyPr>
          <a:lstStyle>
            <a:lvl1pPr>
              <a:defRPr sz="3200">
                <a:latin typeface="+mj-lt"/>
                <a:ea typeface="+mj-ea"/>
                <a:cs typeface="+mj-cs"/>
                <a:sym typeface="Helvetica"/>
              </a:defRPr>
            </a:lvl1pPr>
          </a:lstStyle>
          <a:p>
            <a:pPr>
              <a:defRPr sz="4000">
                <a:latin typeface="Arial"/>
                <a:ea typeface="Arial"/>
                <a:cs typeface="Arial"/>
                <a:sym typeface="Arial"/>
              </a:defRPr>
            </a:pPr>
            <a:r>
              <a:rPr sz="3200">
                <a:latin typeface="+mj-lt"/>
                <a:ea typeface="+mj-ea"/>
                <a:cs typeface="+mj-cs"/>
                <a:sym typeface="Helvetica"/>
              </a:rPr>
              <a:t>Desmosomes provide strength and rigidity to epithelial layer</a:t>
            </a:r>
          </a:p>
        </p:txBody>
      </p:sp>
      <p:sp>
        <p:nvSpPr>
          <p:cNvPr id="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1" name="Group"/>
          <p:cNvGrpSpPr/>
          <p:nvPr/>
        </p:nvGrpSpPr>
        <p:grpSpPr>
          <a:xfrm>
            <a:off x="363538" y="1641475"/>
            <a:ext cx="8586787" cy="4806950"/>
            <a:chOff x="0" y="0"/>
            <a:chExt cx="8586786" cy="4806950"/>
          </a:xfrm>
        </p:grpSpPr>
        <p:pic>
          <p:nvPicPr>
            <p:cNvPr id="89" name="F22-06A" descr="F22-06A"/>
            <p:cNvPicPr>
              <a:picLocks noChangeAspect="1"/>
            </p:cNvPicPr>
            <p:nvPr/>
          </p:nvPicPr>
          <p:blipFill>
            <a:blip r:embed="rId3">
              <a:extLst/>
            </a:blip>
            <a:stretch>
              <a:fillRect/>
            </a:stretch>
          </p:blipFill>
          <p:spPr>
            <a:xfrm>
              <a:off x="0" y="0"/>
              <a:ext cx="3898685" cy="4806950"/>
            </a:xfrm>
            <a:prstGeom prst="rect">
              <a:avLst/>
            </a:prstGeom>
            <a:ln w="12700" cap="flat">
              <a:noFill/>
              <a:miter lim="400000"/>
            </a:ln>
            <a:effectLst/>
          </p:spPr>
        </p:pic>
        <p:pic>
          <p:nvPicPr>
            <p:cNvPr id="90" name="F22-06B" descr="F22-06B"/>
            <p:cNvPicPr>
              <a:picLocks noChangeAspect="1"/>
            </p:cNvPicPr>
            <p:nvPr/>
          </p:nvPicPr>
          <p:blipFill>
            <a:blip r:embed="rId4">
              <a:extLst/>
            </a:blip>
            <a:stretch>
              <a:fillRect/>
            </a:stretch>
          </p:blipFill>
          <p:spPr>
            <a:xfrm>
              <a:off x="4165718" y="547458"/>
              <a:ext cx="4421069" cy="3471687"/>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Copyright (c) by W. H. Freeman and Company"/>
          <p:cNvSpPr/>
          <p:nvPr/>
        </p:nvSpPr>
        <p:spPr>
          <a:xfrm>
            <a:off x="3124200" y="6455409"/>
            <a:ext cx="2895600"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500"/>
              </a:spcBef>
              <a:defRPr sz="900">
                <a:latin typeface="+mj-lt"/>
                <a:ea typeface="+mj-ea"/>
                <a:cs typeface="+mj-cs"/>
                <a:sym typeface="Helvetica"/>
              </a:defRPr>
            </a:lvl1pPr>
          </a:lstStyle>
          <a:p>
            <a:pPr>
              <a:defRPr sz="2000">
                <a:latin typeface="Arial"/>
                <a:ea typeface="Arial"/>
                <a:cs typeface="Arial"/>
                <a:sym typeface="Arial"/>
              </a:defRPr>
            </a:pPr>
            <a:r>
              <a:rPr sz="900">
                <a:latin typeface="+mj-lt"/>
                <a:ea typeface="+mj-ea"/>
                <a:cs typeface="+mj-cs"/>
                <a:sym typeface="Helvetica"/>
              </a:rPr>
              <a:t>Copyright (c) by W. H. Freeman and Company</a:t>
            </a:r>
          </a:p>
        </p:txBody>
      </p:sp>
      <p:sp>
        <p:nvSpPr>
          <p:cNvPr id="96" name="Cadherin junctions connect cells: Adherens Junctions and Desmosomes"/>
          <p:cNvSpPr txBox="1"/>
          <p:nvPr>
            <p:ph type="title"/>
          </p:nvPr>
        </p:nvSpPr>
        <p:spPr>
          <a:prstGeom prst="rect">
            <a:avLst/>
          </a:prstGeom>
        </p:spPr>
        <p:txBody>
          <a:bodyPr>
            <a:normAutofit fontScale="100000" lnSpcReduction="0"/>
          </a:bodyPr>
          <a:lstStyle/>
          <a:p>
            <a:pPr/>
            <a:r>
              <a:rPr sz="3200">
                <a:latin typeface="+mj-lt"/>
                <a:ea typeface="+mj-ea"/>
                <a:cs typeface="+mj-cs"/>
                <a:sym typeface="Helvetica"/>
              </a:rPr>
              <a:t>Cadherin</a:t>
            </a:r>
            <a:r>
              <a:rPr sz="3200">
                <a:latin typeface="+mj-lt"/>
                <a:ea typeface="+mj-ea"/>
                <a:cs typeface="+mj-cs"/>
                <a:sym typeface="Helvetica"/>
              </a:rPr>
              <a:t> junctions connect cells: </a:t>
            </a:r>
            <a:r>
              <a:rPr sz="3200">
                <a:latin typeface="+mj-lt"/>
                <a:ea typeface="+mj-ea"/>
                <a:cs typeface="+mj-cs"/>
                <a:sym typeface="Helvetica"/>
              </a:rPr>
              <a:t>Adherens Junctions and Desmosomes</a:t>
            </a:r>
          </a:p>
        </p:txBody>
      </p:sp>
      <p:sp>
        <p:nvSpPr>
          <p:cNvPr id="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98" name="F22-05" descr="F22-05"/>
          <p:cNvPicPr>
            <a:picLocks noChangeAspect="1"/>
          </p:cNvPicPr>
          <p:nvPr/>
        </p:nvPicPr>
        <p:blipFill>
          <a:blip r:embed="rId3">
            <a:extLst/>
          </a:blip>
          <a:stretch>
            <a:fillRect/>
          </a:stretch>
        </p:blipFill>
        <p:spPr>
          <a:xfrm>
            <a:off x="852741" y="1549400"/>
            <a:ext cx="7108826" cy="47244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Copyright (c) by W. H. Freeman and Company"/>
          <p:cNvSpPr/>
          <p:nvPr/>
        </p:nvSpPr>
        <p:spPr>
          <a:xfrm>
            <a:off x="3124200" y="6455409"/>
            <a:ext cx="2895600" cy="231141"/>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spcBef>
                <a:spcPts val="500"/>
              </a:spcBef>
              <a:defRPr sz="900">
                <a:latin typeface="+mj-lt"/>
                <a:ea typeface="+mj-ea"/>
                <a:cs typeface="+mj-cs"/>
                <a:sym typeface="Helvetica"/>
              </a:defRPr>
            </a:lvl1pPr>
          </a:lstStyle>
          <a:p>
            <a:pPr>
              <a:defRPr sz="2000">
                <a:latin typeface="Arial"/>
                <a:ea typeface="Arial"/>
                <a:cs typeface="Arial"/>
                <a:sym typeface="Arial"/>
              </a:defRPr>
            </a:pPr>
            <a:r>
              <a:rPr sz="900">
                <a:latin typeface="+mj-lt"/>
                <a:ea typeface="+mj-ea"/>
                <a:cs typeface="+mj-cs"/>
                <a:sym typeface="Helvetica"/>
              </a:rPr>
              <a:t>Copyright (c) by W. H. Freeman and Company</a:t>
            </a:r>
          </a:p>
        </p:txBody>
      </p:sp>
      <p:sp>
        <p:nvSpPr>
          <p:cNvPr id="103" name="Pemphigus Vulgaris: Disease of Desmosomes"/>
          <p:cNvSpPr txBox="1"/>
          <p:nvPr>
            <p:ph type="title"/>
          </p:nvPr>
        </p:nvSpPr>
        <p:spPr>
          <a:prstGeom prst="rect">
            <a:avLst/>
          </a:prstGeom>
        </p:spPr>
        <p:txBody>
          <a:bodyPr>
            <a:normAutofit fontScale="100000" lnSpcReduction="0"/>
          </a:bodyPr>
          <a:lstStyle>
            <a:lvl1pPr>
              <a:defRPr sz="3200"/>
            </a:lvl1pPr>
          </a:lstStyle>
          <a:p>
            <a:pPr>
              <a:defRPr sz="4000"/>
            </a:pPr>
            <a:r>
              <a:rPr sz="3200"/>
              <a:t>Pemphigus Vulgaris: Disease of Desmosomes </a:t>
            </a:r>
          </a:p>
        </p:txBody>
      </p:sp>
      <p:sp>
        <p:nvSpPr>
          <p:cNvPr id="10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5" name="image6.jpg" descr="image6.jpg"/>
          <p:cNvPicPr>
            <a:picLocks noChangeAspect="1"/>
          </p:cNvPicPr>
          <p:nvPr/>
        </p:nvPicPr>
        <p:blipFill>
          <a:blip r:embed="rId3">
            <a:extLst/>
          </a:blip>
          <a:stretch>
            <a:fillRect/>
          </a:stretch>
        </p:blipFill>
        <p:spPr>
          <a:xfrm>
            <a:off x="5227637" y="3155950"/>
            <a:ext cx="3040063" cy="2887664"/>
          </a:xfrm>
          <a:prstGeom prst="rect">
            <a:avLst/>
          </a:prstGeom>
          <a:ln w="12700">
            <a:miter lim="400000"/>
          </a:ln>
        </p:spPr>
      </p:pic>
      <p:sp>
        <p:nvSpPr>
          <p:cNvPr id="106" name="Auto antibodies to desmoglein 1 and 3 (type of cadherin)…"/>
          <p:cNvSpPr/>
          <p:nvPr/>
        </p:nvSpPr>
        <p:spPr>
          <a:xfrm>
            <a:off x="430212" y="1719263"/>
            <a:ext cx="7816589" cy="11482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rPr sz="2400"/>
              <a:t>Auto antibodies to desmoglein 1 and 3 (type of cadherin)</a:t>
            </a:r>
          </a:p>
          <a:p>
            <a:pPr/>
            <a:r>
              <a:rPr sz="2400"/>
              <a:t>Disrupt adhesion between epithelial cells</a:t>
            </a:r>
          </a:p>
          <a:p>
            <a:pPr/>
            <a:r>
              <a:rPr sz="2400"/>
              <a:t>Involvement of skin and mucous membranes</a:t>
            </a:r>
          </a:p>
        </p:txBody>
      </p:sp>
      <p:pic>
        <p:nvPicPr>
          <p:cNvPr id="107" name="image7.jpeg" descr="image7.jpeg"/>
          <p:cNvPicPr>
            <a:picLocks noChangeAspect="1"/>
          </p:cNvPicPr>
          <p:nvPr/>
        </p:nvPicPr>
        <p:blipFill>
          <a:blip r:embed="rId4">
            <a:extLst/>
          </a:blip>
          <a:stretch>
            <a:fillRect/>
          </a:stretch>
        </p:blipFill>
        <p:spPr>
          <a:xfrm>
            <a:off x="762000" y="3141663"/>
            <a:ext cx="3810000" cy="28702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Basement Membranes"/>
          <p:cNvSpPr txBox="1"/>
          <p:nvPr>
            <p:ph type="title"/>
          </p:nvPr>
        </p:nvSpPr>
        <p:spPr>
          <a:prstGeom prst="rect">
            <a:avLst/>
          </a:prstGeom>
        </p:spPr>
        <p:txBody>
          <a:bodyPr>
            <a:normAutofit fontScale="100000" lnSpcReduction="0"/>
          </a:bodyPr>
          <a:lstStyle/>
          <a:p>
            <a:pPr/>
            <a:r>
              <a:t>Basement Membranes</a:t>
            </a:r>
          </a:p>
        </p:txBody>
      </p:sp>
      <p:sp>
        <p:nvSpPr>
          <p:cNvPr id="112" name="Specialized layers of extracellular matrix surrounding or adjacent to all epithelia, endothelia, peripheral nerves, muscle cells, and fat cells…"/>
          <p:cNvSpPr txBox="1"/>
          <p:nvPr>
            <p:ph type="body" idx="1"/>
          </p:nvPr>
        </p:nvSpPr>
        <p:spPr>
          <a:prstGeom prst="rect">
            <a:avLst/>
          </a:prstGeom>
        </p:spPr>
        <p:txBody>
          <a:bodyPr>
            <a:normAutofit fontScale="100000" lnSpcReduction="0"/>
          </a:bodyPr>
          <a:lstStyle/>
          <a:p>
            <a:pPr marL="280736" indent="-280736">
              <a:spcBef>
                <a:spcPts val="600"/>
              </a:spcBef>
              <a:buFont typeface="Arial"/>
            </a:pPr>
            <a:r>
              <a:rPr sz="2800"/>
              <a:t>Specialized layers of extracellular matrix surrounding or adjacent to all epithelia, endothelia, peripheral nerves, muscle cells, and fat cells</a:t>
            </a:r>
            <a:endParaRPr sz="2800"/>
          </a:p>
          <a:p>
            <a:pPr marL="280736" indent="-280736">
              <a:spcBef>
                <a:spcPts val="600"/>
              </a:spcBef>
              <a:buFont typeface="Arial"/>
            </a:pPr>
            <a:r>
              <a:rPr sz="2800"/>
              <a:t>Originally defined by electron microscopy as ribbon-like extracellular structures beneath epithelial cells</a:t>
            </a:r>
          </a:p>
        </p:txBody>
      </p:sp>
      <p:sp>
        <p:nvSpPr>
          <p:cNvPr id="1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Basement Membrane"/>
          <p:cNvSpPr txBox="1"/>
          <p:nvPr>
            <p:ph type="title"/>
          </p:nvPr>
        </p:nvSpPr>
        <p:spPr>
          <a:prstGeom prst="rect">
            <a:avLst/>
          </a:prstGeom>
        </p:spPr>
        <p:txBody>
          <a:bodyPr/>
          <a:lstStyle/>
          <a:p>
            <a:pPr/>
            <a:r>
              <a:t>Basement Membrane</a:t>
            </a:r>
          </a:p>
        </p:txBody>
      </p:sp>
      <p:sp>
        <p:nvSpPr>
          <p:cNvPr id="11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9" name="SchwarzbauerCurrBiol" descr="SchwarzbauerCurrBiol"/>
          <p:cNvPicPr>
            <a:picLocks noChangeAspect="1"/>
          </p:cNvPicPr>
          <p:nvPr/>
        </p:nvPicPr>
        <p:blipFill>
          <a:blip r:embed="rId3">
            <a:extLst/>
          </a:blip>
          <a:srcRect l="1458" t="1428" r="789" b="4285"/>
          <a:stretch>
            <a:fillRect/>
          </a:stretch>
        </p:blipFill>
        <p:spPr>
          <a:xfrm>
            <a:off x="2563613" y="1450181"/>
            <a:ext cx="4016930" cy="3957651"/>
          </a:xfrm>
          <a:prstGeom prst="rect">
            <a:avLst/>
          </a:prstGeom>
          <a:ln w="12700">
            <a:miter lim="400000"/>
          </a:ln>
        </p:spPr>
      </p:pic>
      <p:sp>
        <p:nvSpPr>
          <p:cNvPr id="120" name="Schwarzbauer, J. 1999. Basement membranes: Putting up the barriers. Curr Biol. 9:R242-4."/>
          <p:cNvSpPr txBox="1"/>
          <p:nvPr/>
        </p:nvSpPr>
        <p:spPr>
          <a:xfrm>
            <a:off x="257260" y="5886077"/>
            <a:ext cx="7886736" cy="30110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pPr>
            <a:r>
              <a:t>Schwarzbauer, J. 1999. Basement membranes: Putting up the barriers. </a:t>
            </a:r>
            <a:r>
              <a:rPr i="1"/>
              <a:t>Curr Biol.</a:t>
            </a:r>
            <a:r>
              <a:t> 9:R242-4. </a:t>
            </a:r>
          </a:p>
        </p:txBody>
      </p:sp>
      <p:sp>
        <p:nvSpPr>
          <p:cNvPr id="121" name="Epithelial…"/>
          <p:cNvSpPr txBox="1"/>
          <p:nvPr/>
        </p:nvSpPr>
        <p:spPr>
          <a:xfrm>
            <a:off x="1269732" y="2080962"/>
            <a:ext cx="1205469" cy="667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r"/>
            <a:r>
              <a:t>Epithelial</a:t>
            </a:r>
          </a:p>
          <a:p>
            <a:pPr algn="r"/>
            <a:r>
              <a:t>Cells</a:t>
            </a:r>
          </a:p>
        </p:txBody>
      </p:sp>
      <p:sp>
        <p:nvSpPr>
          <p:cNvPr id="122" name="Basement…"/>
          <p:cNvSpPr txBox="1"/>
          <p:nvPr/>
        </p:nvSpPr>
        <p:spPr>
          <a:xfrm>
            <a:off x="6550907" y="2241890"/>
            <a:ext cx="1318330" cy="6673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Basement</a:t>
            </a:r>
          </a:p>
          <a:p>
            <a:pPr/>
            <a:r>
              <a:t>Membrane</a:t>
            </a:r>
          </a:p>
        </p:txBody>
      </p:sp>
      <p:sp>
        <p:nvSpPr>
          <p:cNvPr id="123" name="Connective…"/>
          <p:cNvSpPr txBox="1"/>
          <p:nvPr/>
        </p:nvSpPr>
        <p:spPr>
          <a:xfrm>
            <a:off x="6574649" y="4705323"/>
            <a:ext cx="1445454" cy="6673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Connective</a:t>
            </a:r>
          </a:p>
          <a:p>
            <a:pPr/>
            <a:r>
              <a:t>Tissue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F5FFB8"/>
      </a:dk1>
      <a:lt1>
        <a:srgbClr val="FFFFFF"/>
      </a:lt1>
      <a:dk2>
        <a:srgbClr val="A7A7A7"/>
      </a:dk2>
      <a:lt2>
        <a:srgbClr val="535353"/>
      </a:lt2>
      <a:accent1>
        <a:srgbClr val="FF6600"/>
      </a:accent1>
      <a:accent2>
        <a:srgbClr val="FFCC00"/>
      </a:accent2>
      <a:accent3>
        <a:srgbClr val="8F8F8F"/>
      </a:accent3>
      <a:accent4>
        <a:srgbClr val="707070"/>
      </a:accent4>
      <a:accent5>
        <a:srgbClr val="FFB8AA"/>
      </a:accent5>
      <a:accent6>
        <a:srgbClr val="E7B900"/>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6600"/>
      </a:accent1>
      <a:accent2>
        <a:srgbClr val="FFCC00"/>
      </a:accent2>
      <a:accent3>
        <a:srgbClr val="8F8F8F"/>
      </a:accent3>
      <a:accent4>
        <a:srgbClr val="707070"/>
      </a:accent4>
      <a:accent5>
        <a:srgbClr val="FFB8AA"/>
      </a:accent5>
      <a:accent6>
        <a:srgbClr val="E7B900"/>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chemeClr val="accent3">
                <a:lumOff val="44000"/>
              </a:schemeClr>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